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8"/>
  </p:notesMasterIdLst>
  <p:sldIdLst>
    <p:sldId id="256" r:id="rId2"/>
    <p:sldId id="262" r:id="rId3"/>
    <p:sldId id="272" r:id="rId4"/>
    <p:sldId id="259" r:id="rId5"/>
    <p:sldId id="296" r:id="rId6"/>
    <p:sldId id="297" r:id="rId7"/>
    <p:sldId id="298" r:id="rId8"/>
    <p:sldId id="299" r:id="rId9"/>
    <p:sldId id="300" r:id="rId10"/>
    <p:sldId id="301" r:id="rId11"/>
    <p:sldId id="281" r:id="rId12"/>
    <p:sldId id="302" r:id="rId13"/>
    <p:sldId id="303" r:id="rId14"/>
    <p:sldId id="304" r:id="rId15"/>
    <p:sldId id="305" r:id="rId16"/>
    <p:sldId id="306" r:id="rId17"/>
    <p:sldId id="307" r:id="rId18"/>
    <p:sldId id="308" r:id="rId19"/>
    <p:sldId id="314" r:id="rId20"/>
    <p:sldId id="315" r:id="rId21"/>
    <p:sldId id="316" r:id="rId22"/>
    <p:sldId id="317" r:id="rId23"/>
    <p:sldId id="318" r:id="rId24"/>
    <p:sldId id="335" r:id="rId25"/>
    <p:sldId id="309" r:id="rId26"/>
    <p:sldId id="330" r:id="rId27"/>
    <p:sldId id="331" r:id="rId28"/>
    <p:sldId id="332" r:id="rId29"/>
    <p:sldId id="333" r:id="rId30"/>
    <p:sldId id="334" r:id="rId31"/>
    <p:sldId id="295" r:id="rId32"/>
    <p:sldId id="311" r:id="rId33"/>
    <p:sldId id="312" r:id="rId34"/>
    <p:sldId id="310" r:id="rId35"/>
    <p:sldId id="313" r:id="rId36"/>
    <p:sldId id="278"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Ubuntu" panose="020B0604020202020204" charset="0"/>
      <p:regular r:id="rId43"/>
      <p:bold r:id="rId44"/>
      <p:italic r:id="rId45"/>
      <p:boldItalic r:id="rId46"/>
    </p:embeddedFont>
    <p:embeddedFont>
      <p:font typeface="Ubuntu Light" panose="020B0604020202020204" charset="0"/>
      <p:regular r:id="rId47"/>
      <p:bold r:id="rId48"/>
      <p:italic r:id="rId49"/>
      <p:boldItalic r:id="rId50"/>
    </p:embeddedFont>
    <p:embeddedFont>
      <p:font typeface="Work Sans Regular"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4379CE-DF76-49EC-B630-198188EDF416}">
  <a:tblStyle styleId="{B84379CE-DF76-49EC-B630-198188EDF41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0C1D61-F382-416E-A118-38419C8BC46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674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8a06234e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8a06234e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669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78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37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515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128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814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351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13243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68793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6151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597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8a06234e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8a06234e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449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230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96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859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182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b1253edf7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b1253edf7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661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277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298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820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810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930600" y="939700"/>
            <a:ext cx="7282800" cy="32640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930600" y="2056000"/>
            <a:ext cx="7282800" cy="584100"/>
          </a:xfrm>
          <a:prstGeom prst="rect">
            <a:avLst/>
          </a:prstGeom>
        </p:spPr>
        <p:txBody>
          <a:bodyPr spcFirstLastPara="1" wrap="square" lIns="0" tIns="0" rIns="0" bIns="0" anchor="b"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16" name="Google Shape;16;p3"/>
          <p:cNvSpPr txBox="1">
            <a:spLocks noGrp="1"/>
          </p:cNvSpPr>
          <p:nvPr>
            <p:ph type="subTitle" idx="1"/>
          </p:nvPr>
        </p:nvSpPr>
        <p:spPr>
          <a:xfrm>
            <a:off x="930600" y="2736802"/>
            <a:ext cx="7282800" cy="35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930600" y="886017"/>
            <a:ext cx="7282800" cy="364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 name="Google Shape;23;p5"/>
          <p:cNvSpPr txBox="1">
            <a:spLocks noGrp="1"/>
          </p:cNvSpPr>
          <p:nvPr>
            <p:ph type="body" idx="1"/>
          </p:nvPr>
        </p:nvSpPr>
        <p:spPr>
          <a:xfrm>
            <a:off x="930600" y="1415684"/>
            <a:ext cx="7282800" cy="27882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4" name="Google Shape;24;p5"/>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30600" y="886017"/>
            <a:ext cx="7282800" cy="364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 name="Google Shape;38;p8"/>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dk1"/>
        </a:solidFill>
        <a:effectLst/>
      </p:bgPr>
    </p:bg>
    <p:spTree>
      <p:nvGrpSpPr>
        <p:cNvPr id="1" name="Shape 44"/>
        <p:cNvGrpSpPr/>
        <p:nvPr/>
      </p:nvGrpSpPr>
      <p:grpSpPr>
        <a:xfrm>
          <a:off x="0" y="0"/>
          <a:ext cx="0" cy="0"/>
          <a:chOff x="0" y="0"/>
          <a:chExt cx="0" cy="0"/>
        </a:xfrm>
      </p:grpSpPr>
      <p:sp>
        <p:nvSpPr>
          <p:cNvPr id="45" name="Google Shape;45;p11"/>
          <p:cNvSpPr/>
          <p:nvPr/>
        </p:nvSpPr>
        <p:spPr>
          <a:xfrm>
            <a:off x="0" y="0"/>
            <a:ext cx="9144000" cy="5143500"/>
          </a:xfrm>
          <a:prstGeom prst="rect">
            <a:avLst/>
          </a:prstGeom>
          <a:gradFill>
            <a:gsLst>
              <a:gs pos="0">
                <a:schemeClr val="accent3"/>
              </a:gs>
              <a:gs pos="6000">
                <a:schemeClr val="accent2"/>
              </a:gs>
              <a:gs pos="12000">
                <a:schemeClr val="accent1"/>
              </a:gs>
              <a:gs pos="28000">
                <a:srgbClr val="E9204E">
                  <a:alpha val="0"/>
                </a:srgbClr>
              </a:gs>
              <a:gs pos="71000">
                <a:srgbClr val="412D8C">
                  <a:alpha val="0"/>
                </a:srgbClr>
              </a:gs>
              <a:gs pos="88000">
                <a:schemeClr val="accent6"/>
              </a:gs>
              <a:gs pos="94000">
                <a:schemeClr val="accent5"/>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1"/>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06938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930600" y="886017"/>
            <a:ext cx="7282800" cy="364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 name="Google Shape;32;p7"/>
          <p:cNvSpPr txBox="1">
            <a:spLocks noGrp="1"/>
          </p:cNvSpPr>
          <p:nvPr>
            <p:ph type="body" idx="1"/>
          </p:nvPr>
        </p:nvSpPr>
        <p:spPr>
          <a:xfrm>
            <a:off x="914562" y="1415675"/>
            <a:ext cx="2268600" cy="2788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3" name="Google Shape;33;p7"/>
          <p:cNvSpPr txBox="1">
            <a:spLocks noGrp="1"/>
          </p:cNvSpPr>
          <p:nvPr>
            <p:ph type="body" idx="2"/>
          </p:nvPr>
        </p:nvSpPr>
        <p:spPr>
          <a:xfrm>
            <a:off x="3421615" y="1415675"/>
            <a:ext cx="2268600" cy="2788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4" name="Google Shape;34;p7"/>
          <p:cNvSpPr txBox="1">
            <a:spLocks noGrp="1"/>
          </p:cNvSpPr>
          <p:nvPr>
            <p:ph type="body" idx="3"/>
          </p:nvPr>
        </p:nvSpPr>
        <p:spPr>
          <a:xfrm>
            <a:off x="5928668" y="1415675"/>
            <a:ext cx="2268600" cy="2788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5" name="Google Shape;35;p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extLst>
      <p:ext uri="{BB962C8B-B14F-4D97-AF65-F5344CB8AC3E}">
        <p14:creationId xmlns:p14="http://schemas.microsoft.com/office/powerpoint/2010/main" val="647654124"/>
      </p:ext>
    </p:extLst>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0600" y="886017"/>
            <a:ext cx="7282800" cy="364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 name="Google Shape;27;p6"/>
          <p:cNvSpPr txBox="1">
            <a:spLocks noGrp="1"/>
          </p:cNvSpPr>
          <p:nvPr>
            <p:ph type="body" idx="1"/>
          </p:nvPr>
        </p:nvSpPr>
        <p:spPr>
          <a:xfrm>
            <a:off x="930575" y="1415675"/>
            <a:ext cx="3402600" cy="2788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8" name="Google Shape;28;p6"/>
          <p:cNvSpPr txBox="1">
            <a:spLocks noGrp="1"/>
          </p:cNvSpPr>
          <p:nvPr>
            <p:ph type="body" idx="2"/>
          </p:nvPr>
        </p:nvSpPr>
        <p:spPr>
          <a:xfrm>
            <a:off x="4810650" y="1415675"/>
            <a:ext cx="3402600" cy="2788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9" name="Google Shape;29;p6"/>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extLst>
      <p:ext uri="{BB962C8B-B14F-4D97-AF65-F5344CB8AC3E}">
        <p14:creationId xmlns:p14="http://schemas.microsoft.com/office/powerpoint/2010/main" val="2699682298"/>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8000">
              <a:schemeClr val="accent3"/>
            </a:gs>
            <a:gs pos="41000">
              <a:schemeClr val="accent2"/>
            </a:gs>
            <a:gs pos="61000">
              <a:schemeClr val="accent1"/>
            </a:gs>
            <a:gs pos="82000">
              <a:schemeClr val="accent6"/>
            </a:gs>
            <a:gs pos="100000">
              <a:schemeClr val="accent5"/>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0600" y="886017"/>
            <a:ext cx="7282800" cy="3642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1pPr>
            <a:lvl2pPr lvl="1"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2pPr>
            <a:lvl3pPr lvl="2"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3pPr>
            <a:lvl4pPr lvl="3"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4pPr>
            <a:lvl5pPr lvl="4"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5pPr>
            <a:lvl6pPr lvl="5"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6pPr>
            <a:lvl7pPr lvl="6"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7pPr>
            <a:lvl8pPr lvl="7"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8pPr>
            <a:lvl9pPr lvl="8"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9pPr>
          </a:lstStyle>
          <a:p>
            <a:endParaRPr/>
          </a:p>
        </p:txBody>
      </p:sp>
      <p:sp>
        <p:nvSpPr>
          <p:cNvPr id="7" name="Google Shape;7;p1"/>
          <p:cNvSpPr txBox="1">
            <a:spLocks noGrp="1"/>
          </p:cNvSpPr>
          <p:nvPr>
            <p:ph type="body" idx="1"/>
          </p:nvPr>
        </p:nvSpPr>
        <p:spPr>
          <a:xfrm>
            <a:off x="930600" y="1415684"/>
            <a:ext cx="7282800" cy="2788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1pPr>
            <a:lvl2pPr marL="914400" lvl="1"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2pPr>
            <a:lvl3pPr marL="1371600" lvl="2"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3pPr>
            <a:lvl4pPr marL="1828800" lvl="3"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4pPr>
            <a:lvl5pPr marL="2286000" lvl="4"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5pPr>
            <a:lvl6pPr marL="2743200" lvl="5"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6pPr>
            <a:lvl7pPr marL="3200400" lvl="6"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7pPr>
            <a:lvl8pPr marL="3657600" lvl="7"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8pPr>
            <a:lvl9pPr marL="4114800" lvl="8"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213401" y="4248586"/>
            <a:ext cx="465300" cy="474300"/>
          </a:xfrm>
          <a:prstGeom prst="rect">
            <a:avLst/>
          </a:prstGeom>
          <a:noFill/>
          <a:ln>
            <a:noFill/>
          </a:ln>
        </p:spPr>
        <p:txBody>
          <a:bodyPr spcFirstLastPara="1" wrap="square" lIns="0" tIns="0" rIns="0" bIns="0" anchor="b" anchorCtr="0">
            <a:noAutofit/>
          </a:bodyPr>
          <a:lstStyle>
            <a:lvl1pPr lvl="0" algn="r" rtl="0">
              <a:buNone/>
              <a:defRPr sz="1600" b="1">
                <a:solidFill>
                  <a:schemeClr val="lt1"/>
                </a:solidFill>
                <a:latin typeface="Ubuntu"/>
                <a:ea typeface="Ubuntu"/>
                <a:cs typeface="Ubuntu"/>
                <a:sym typeface="Ubuntu"/>
              </a:defRPr>
            </a:lvl1pPr>
            <a:lvl2pPr lvl="1" algn="r" rtl="0">
              <a:buNone/>
              <a:defRPr sz="1600" b="1">
                <a:solidFill>
                  <a:schemeClr val="lt1"/>
                </a:solidFill>
                <a:latin typeface="Ubuntu"/>
                <a:ea typeface="Ubuntu"/>
                <a:cs typeface="Ubuntu"/>
                <a:sym typeface="Ubuntu"/>
              </a:defRPr>
            </a:lvl2pPr>
            <a:lvl3pPr lvl="2" algn="r" rtl="0">
              <a:buNone/>
              <a:defRPr sz="1600" b="1">
                <a:solidFill>
                  <a:schemeClr val="lt1"/>
                </a:solidFill>
                <a:latin typeface="Ubuntu"/>
                <a:ea typeface="Ubuntu"/>
                <a:cs typeface="Ubuntu"/>
                <a:sym typeface="Ubuntu"/>
              </a:defRPr>
            </a:lvl3pPr>
            <a:lvl4pPr lvl="3" algn="r" rtl="0">
              <a:buNone/>
              <a:defRPr sz="1600" b="1">
                <a:solidFill>
                  <a:schemeClr val="lt1"/>
                </a:solidFill>
                <a:latin typeface="Ubuntu"/>
                <a:ea typeface="Ubuntu"/>
                <a:cs typeface="Ubuntu"/>
                <a:sym typeface="Ubuntu"/>
              </a:defRPr>
            </a:lvl4pPr>
            <a:lvl5pPr lvl="4" algn="r" rtl="0">
              <a:buNone/>
              <a:defRPr sz="1600" b="1">
                <a:solidFill>
                  <a:schemeClr val="lt1"/>
                </a:solidFill>
                <a:latin typeface="Ubuntu"/>
                <a:ea typeface="Ubuntu"/>
                <a:cs typeface="Ubuntu"/>
                <a:sym typeface="Ubuntu"/>
              </a:defRPr>
            </a:lvl5pPr>
            <a:lvl6pPr lvl="5" algn="r" rtl="0">
              <a:buNone/>
              <a:defRPr sz="1600" b="1">
                <a:solidFill>
                  <a:schemeClr val="lt1"/>
                </a:solidFill>
                <a:latin typeface="Ubuntu"/>
                <a:ea typeface="Ubuntu"/>
                <a:cs typeface="Ubuntu"/>
                <a:sym typeface="Ubuntu"/>
              </a:defRPr>
            </a:lvl6pPr>
            <a:lvl7pPr lvl="6" algn="r" rtl="0">
              <a:buNone/>
              <a:defRPr sz="1600" b="1">
                <a:solidFill>
                  <a:schemeClr val="lt1"/>
                </a:solidFill>
                <a:latin typeface="Ubuntu"/>
                <a:ea typeface="Ubuntu"/>
                <a:cs typeface="Ubuntu"/>
                <a:sym typeface="Ubuntu"/>
              </a:defRPr>
            </a:lvl7pPr>
            <a:lvl8pPr lvl="7" algn="r" rtl="0">
              <a:buNone/>
              <a:defRPr sz="1600" b="1">
                <a:solidFill>
                  <a:schemeClr val="lt1"/>
                </a:solidFill>
                <a:latin typeface="Ubuntu"/>
                <a:ea typeface="Ubuntu"/>
                <a:cs typeface="Ubuntu"/>
                <a:sym typeface="Ubuntu"/>
              </a:defRPr>
            </a:lvl8pPr>
            <a:lvl9pPr lvl="8" algn="r" rtl="0">
              <a:buNone/>
              <a:defRPr sz="1600" b="1">
                <a:solidFill>
                  <a:schemeClr val="lt1"/>
                </a:solidFill>
                <a:latin typeface="Ubuntu"/>
                <a:ea typeface="Ubuntu"/>
                <a:cs typeface="Ubuntu"/>
                <a:sym typeface="Ubuntu"/>
              </a:defRPr>
            </a:lvl9pPr>
          </a:lstStyle>
          <a:p>
            <a:pPr marL="0" lvl="0" indent="0" algn="r" rtl="0">
              <a:spcBef>
                <a:spcPts val="0"/>
              </a:spcBef>
              <a:spcAft>
                <a:spcPts val="0"/>
              </a:spcAft>
              <a:buNone/>
            </a:pPr>
            <a:fld id="{00000000-1234-1234-1234-123412341234}" type="slidenum">
              <a:rPr lang="en"/>
              <a:t>‹#›</a:t>
            </a:fld>
            <a:endParaRPr/>
          </a:p>
        </p:txBody>
      </p:sp>
      <p:grpSp>
        <p:nvGrpSpPr>
          <p:cNvPr id="9" name="Google Shape;9;p1"/>
          <p:cNvGrpSpPr/>
          <p:nvPr/>
        </p:nvGrpSpPr>
        <p:grpSpPr>
          <a:xfrm>
            <a:off x="465300" y="465400"/>
            <a:ext cx="8213400" cy="4212750"/>
            <a:chOff x="465300" y="465400"/>
            <a:chExt cx="8213400" cy="4212750"/>
          </a:xfrm>
        </p:grpSpPr>
        <p:sp>
          <p:nvSpPr>
            <p:cNvPr id="10" name="Google Shape;10;p1"/>
            <p:cNvSpPr/>
            <p:nvPr/>
          </p:nvSpPr>
          <p:spPr>
            <a:xfrm rot="10800000">
              <a:off x="3221100" y="465400"/>
              <a:ext cx="5457600" cy="1395600"/>
            </a:xfrm>
            <a:prstGeom prst="corner">
              <a:avLst>
                <a:gd name="adj1" fmla="val 1582"/>
                <a:gd name="adj2" fmla="val 15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Work Sans Regular"/>
                <a:ea typeface="Work Sans Regular"/>
                <a:cs typeface="Work Sans Regular"/>
                <a:sym typeface="Work Sans Regular"/>
              </a:endParaRPr>
            </a:p>
          </p:txBody>
        </p:sp>
        <p:sp>
          <p:nvSpPr>
            <p:cNvPr id="11" name="Google Shape;11;p1"/>
            <p:cNvSpPr/>
            <p:nvPr/>
          </p:nvSpPr>
          <p:spPr>
            <a:xfrm>
              <a:off x="465300" y="3282550"/>
              <a:ext cx="5457600" cy="1395600"/>
            </a:xfrm>
            <a:prstGeom prst="corner">
              <a:avLst>
                <a:gd name="adj1" fmla="val 1582"/>
                <a:gd name="adj2" fmla="val 15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Work Sans Regular"/>
                <a:ea typeface="Work Sans Regular"/>
                <a:cs typeface="Work Sans Regular"/>
                <a:sym typeface="Work Sans Regular"/>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 id="2147483659" r:id="rId6"/>
    <p:sldLayoutId id="2147483660" r:id="rId7"/>
    <p:sldLayoutId id="2147483661"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467">
          <p15:clr>
            <a:srgbClr val="EA4335"/>
          </p15:clr>
        </p15:guide>
        <p15:guide id="2" orient="horz" pos="2947">
          <p15:clr>
            <a:srgbClr val="EA4335"/>
          </p15:clr>
        </p15:guide>
        <p15:guide id="3" pos="586">
          <p15:clr>
            <a:srgbClr val="EA4335"/>
          </p15:clr>
        </p15:guide>
        <p15:guide id="4" orient="horz" pos="592">
          <p15:clr>
            <a:srgbClr val="EA4335"/>
          </p15:clr>
        </p15:guide>
        <p15:guide id="5" pos="5174">
          <p15:clr>
            <a:srgbClr val="EA4335"/>
          </p15:clr>
        </p15:guide>
        <p15:guide id="6" orient="horz" pos="2648">
          <p15:clr>
            <a:srgbClr val="EA4335"/>
          </p15:clr>
        </p15:guide>
        <p15:guide id="7" orient="horz" pos="293">
          <p15:clr>
            <a:srgbClr val="EA4335"/>
          </p15:clr>
        </p15:guide>
        <p15:guide id="8" pos="2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2"/>
          <p:cNvSpPr txBox="1">
            <a:spLocks noGrp="1"/>
          </p:cNvSpPr>
          <p:nvPr>
            <p:ph type="ctrTitle"/>
          </p:nvPr>
        </p:nvSpPr>
        <p:spPr>
          <a:xfrm>
            <a:off x="930600" y="165464"/>
            <a:ext cx="7282800" cy="3264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Text Search based on Spark </a:t>
            </a:r>
            <a:br>
              <a:rPr lang="en-US" dirty="0"/>
            </a:br>
            <a:endParaRPr dirty="0"/>
          </a:p>
        </p:txBody>
      </p:sp>
      <p:sp>
        <p:nvSpPr>
          <p:cNvPr id="4" name="文本框 3">
            <a:extLst>
              <a:ext uri="{FF2B5EF4-FFF2-40B4-BE49-F238E27FC236}">
                <a16:creationId xmlns:a16="http://schemas.microsoft.com/office/drawing/2014/main" id="{22D7C727-D511-478E-AFA2-3B1462EB6487}"/>
              </a:ext>
            </a:extLst>
          </p:cNvPr>
          <p:cNvSpPr txBox="1"/>
          <p:nvPr/>
        </p:nvSpPr>
        <p:spPr>
          <a:xfrm>
            <a:off x="930600" y="2279362"/>
            <a:ext cx="4572000" cy="584775"/>
          </a:xfrm>
          <a:prstGeom prst="rect">
            <a:avLst/>
          </a:prstGeom>
          <a:noFill/>
        </p:spPr>
        <p:txBody>
          <a:bodyPr wrap="square">
            <a:spAutoFit/>
          </a:bodyPr>
          <a:lstStyle/>
          <a:p>
            <a:r>
              <a:rPr lang="en-US" altLang="zh-CN" sz="3200" b="1" i="1" dirty="0">
                <a:solidFill>
                  <a:schemeClr val="lt1"/>
                </a:solidFill>
                <a:latin typeface="Ubuntu"/>
                <a:sym typeface="Ubuntu"/>
              </a:rPr>
              <a:t>for</a:t>
            </a:r>
            <a:r>
              <a:rPr lang="en-US" altLang="zh-CN" sz="800" b="1" i="1" dirty="0">
                <a:solidFill>
                  <a:schemeClr val="lt1"/>
                </a:solidFill>
                <a:latin typeface="Ubuntu"/>
                <a:sym typeface="Ubuntu"/>
              </a:rPr>
              <a:t>  </a:t>
            </a:r>
            <a:r>
              <a:rPr lang="en-US" altLang="zh-CN" sz="3200" b="1" i="1" dirty="0">
                <a:solidFill>
                  <a:schemeClr val="lt1"/>
                </a:solidFill>
                <a:latin typeface="Ubuntu"/>
                <a:sym typeface="Ubuntu"/>
              </a:rPr>
              <a:t>Children</a:t>
            </a:r>
            <a:r>
              <a:rPr lang="en-US" altLang="zh-CN" sz="800" i="1" dirty="0"/>
              <a:t>  </a:t>
            </a:r>
            <a:r>
              <a:rPr lang="en-US" altLang="zh-CN" sz="3200" b="1" i="1" dirty="0">
                <a:solidFill>
                  <a:schemeClr val="lt1"/>
                </a:solidFill>
                <a:latin typeface="Ubuntu"/>
                <a:sym typeface="Ubuntu"/>
              </a:rPr>
              <a:t>Books</a:t>
            </a:r>
            <a:endParaRPr lang="zh-CN" altLang="en-US" sz="3200" b="1" i="1" dirty="0">
              <a:solidFill>
                <a:schemeClr val="lt1"/>
              </a:solidFill>
              <a:latin typeface="Ubuntu"/>
              <a:sym typeface="Ubuntu"/>
            </a:endParaRPr>
          </a:p>
        </p:txBody>
      </p:sp>
      <p:sp>
        <p:nvSpPr>
          <p:cNvPr id="6" name="文本框 5">
            <a:extLst>
              <a:ext uri="{FF2B5EF4-FFF2-40B4-BE49-F238E27FC236}">
                <a16:creationId xmlns:a16="http://schemas.microsoft.com/office/drawing/2014/main" id="{176EED96-43C6-49A8-BD09-B00739ED482A}"/>
              </a:ext>
            </a:extLst>
          </p:cNvPr>
          <p:cNvSpPr txBox="1"/>
          <p:nvPr/>
        </p:nvSpPr>
        <p:spPr>
          <a:xfrm>
            <a:off x="6398907" y="3164749"/>
            <a:ext cx="4572000" cy="1323439"/>
          </a:xfrm>
          <a:prstGeom prst="rect">
            <a:avLst/>
          </a:prstGeom>
          <a:noFill/>
        </p:spPr>
        <p:txBody>
          <a:bodyPr wrap="square">
            <a:spAutoFit/>
          </a:bodyPr>
          <a:lstStyle/>
          <a:p>
            <a:r>
              <a:rPr lang="en-US" altLang="zh-CN" sz="1600" b="1" dirty="0">
                <a:solidFill>
                  <a:schemeClr val="lt1"/>
                </a:solidFill>
                <a:latin typeface="Ubuntu"/>
                <a:sym typeface="Ubuntu"/>
              </a:rPr>
              <a:t>DPW II 1001</a:t>
            </a:r>
            <a:r>
              <a:rPr lang="zh-CN" altLang="en-US" sz="1600" b="1" dirty="0">
                <a:solidFill>
                  <a:schemeClr val="lt1"/>
                </a:solidFill>
                <a:latin typeface="Ubuntu"/>
                <a:sym typeface="Ubuntu"/>
              </a:rPr>
              <a:t> </a:t>
            </a:r>
            <a:endParaRPr lang="en-US" altLang="zh-CN" sz="1600" b="1" dirty="0">
              <a:solidFill>
                <a:schemeClr val="lt1"/>
              </a:solidFill>
              <a:latin typeface="Ubuntu"/>
              <a:sym typeface="Ubuntu"/>
            </a:endParaRPr>
          </a:p>
          <a:p>
            <a:r>
              <a:rPr lang="en-US" altLang="zh-CN" sz="1600" b="1" dirty="0">
                <a:solidFill>
                  <a:schemeClr val="lt1"/>
                </a:solidFill>
                <a:latin typeface="Ubuntu"/>
                <a:sym typeface="Ubuntu"/>
              </a:rPr>
              <a:t>Group 5</a:t>
            </a:r>
          </a:p>
          <a:p>
            <a:r>
              <a:rPr lang="zh-CN" altLang="en-US" sz="1600" b="1" dirty="0">
                <a:solidFill>
                  <a:schemeClr val="lt1"/>
                </a:solidFill>
                <a:latin typeface="Ubuntu"/>
                <a:sym typeface="Ubuntu"/>
              </a:rPr>
              <a:t>谢欣言 </a:t>
            </a:r>
            <a:r>
              <a:rPr lang="en-US" altLang="zh-CN" sz="1600" b="1" dirty="0">
                <a:solidFill>
                  <a:schemeClr val="lt1"/>
                </a:solidFill>
                <a:latin typeface="Ubuntu"/>
                <a:sym typeface="Ubuntu"/>
              </a:rPr>
              <a:t>1930026136</a:t>
            </a:r>
          </a:p>
          <a:p>
            <a:r>
              <a:rPr lang="zh-CN" altLang="en-US" sz="1600" b="1" dirty="0">
                <a:solidFill>
                  <a:schemeClr val="lt1"/>
                </a:solidFill>
                <a:latin typeface="Ubuntu"/>
                <a:sym typeface="Ubuntu"/>
              </a:rPr>
              <a:t>焦海旭 </a:t>
            </a:r>
            <a:r>
              <a:rPr lang="en-US" altLang="zh-CN" sz="1600" b="1" dirty="0">
                <a:solidFill>
                  <a:schemeClr val="lt1"/>
                </a:solidFill>
                <a:latin typeface="Ubuntu"/>
                <a:sym typeface="Ubuntu"/>
              </a:rPr>
              <a:t>1930026057</a:t>
            </a:r>
          </a:p>
          <a:p>
            <a:r>
              <a:rPr lang="zh-CN" altLang="en-US" sz="1600" b="1" dirty="0">
                <a:solidFill>
                  <a:schemeClr val="lt1"/>
                </a:solidFill>
                <a:latin typeface="Ubuntu"/>
                <a:sym typeface="Ubuntu"/>
              </a:rPr>
              <a:t>徐贺 </a:t>
            </a:r>
            <a:r>
              <a:rPr lang="en-US" altLang="zh-CN" sz="1600" b="1" dirty="0">
                <a:solidFill>
                  <a:schemeClr val="lt1"/>
                </a:solidFill>
                <a:latin typeface="Ubuntu"/>
                <a:sym typeface="Ubuntu"/>
              </a:rPr>
              <a:t>1930026139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294175" y="293835"/>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dirty="0"/>
              <a:t>Discuss:</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13" name="文本框 12">
            <a:extLst>
              <a:ext uri="{FF2B5EF4-FFF2-40B4-BE49-F238E27FC236}">
                <a16:creationId xmlns:a16="http://schemas.microsoft.com/office/drawing/2014/main" id="{AB48D795-D550-413F-B351-8850A2DAAF59}"/>
              </a:ext>
            </a:extLst>
          </p:cNvPr>
          <p:cNvSpPr txBox="1"/>
          <p:nvPr/>
        </p:nvSpPr>
        <p:spPr>
          <a:xfrm>
            <a:off x="190221" y="659377"/>
            <a:ext cx="8488479" cy="369332"/>
          </a:xfrm>
          <a:prstGeom prst="rect">
            <a:avLst/>
          </a:prstGeom>
          <a:noFill/>
        </p:spPr>
        <p:txBody>
          <a:bodyPr wrap="square">
            <a:spAutoFit/>
          </a:bodyPr>
          <a:lstStyle/>
          <a:p>
            <a:r>
              <a:rPr kumimoji="0" lang="en-US" altLang="zh-CN" sz="1800" b="1" i="0" u="none" strike="noStrike" kern="0" cap="none" spc="0" normalizeH="0" baseline="0" noProof="0" dirty="0">
                <a:ln>
                  <a:noFill/>
                </a:ln>
                <a:solidFill>
                  <a:srgbClr val="FFFFFF"/>
                </a:solidFill>
                <a:effectLst/>
                <a:uLnTx/>
                <a:uFillTx/>
                <a:latin typeface="Ubuntu"/>
                <a:sym typeface="Ubuntu"/>
              </a:rPr>
              <a:t>how to update the results in real time:</a:t>
            </a:r>
            <a:endParaRPr lang="zh-CN" altLang="en-US" sz="1100" dirty="0"/>
          </a:p>
        </p:txBody>
      </p:sp>
      <p:sp>
        <p:nvSpPr>
          <p:cNvPr id="26" name="Google Shape;86;p17">
            <a:extLst>
              <a:ext uri="{FF2B5EF4-FFF2-40B4-BE49-F238E27FC236}">
                <a16:creationId xmlns:a16="http://schemas.microsoft.com/office/drawing/2014/main" id="{BA4C1882-D98C-49C5-A942-FB3BE477FF39}"/>
              </a:ext>
            </a:extLst>
          </p:cNvPr>
          <p:cNvSpPr txBox="1">
            <a:spLocks/>
          </p:cNvSpPr>
          <p:nvPr/>
        </p:nvSpPr>
        <p:spPr>
          <a:xfrm>
            <a:off x="757506" y="1567775"/>
            <a:ext cx="4772438"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None/>
            </a:pPr>
            <a:r>
              <a:rPr lang="en-US" sz="1400" dirty="0"/>
              <a:t>If we get our data from websites or social media, we can fetch and update the new content every hour (or 24h for slow updates), reconstruct the inverted index and recalculate the sorting to update our search results.</a:t>
            </a:r>
          </a:p>
          <a:p>
            <a:pPr marL="76200" indent="0">
              <a:buFont typeface="Ubuntu Light"/>
              <a:buNone/>
            </a:pPr>
            <a:endParaRPr lang="en-US" sz="1400" dirty="0"/>
          </a:p>
        </p:txBody>
      </p:sp>
      <p:sp>
        <p:nvSpPr>
          <p:cNvPr id="29" name="Google Shape;86;p17">
            <a:extLst>
              <a:ext uri="{FF2B5EF4-FFF2-40B4-BE49-F238E27FC236}">
                <a16:creationId xmlns:a16="http://schemas.microsoft.com/office/drawing/2014/main" id="{25973348-A234-449E-A4AB-7AC6D2622308}"/>
              </a:ext>
            </a:extLst>
          </p:cNvPr>
          <p:cNvSpPr txBox="1">
            <a:spLocks/>
          </p:cNvSpPr>
          <p:nvPr/>
        </p:nvSpPr>
        <p:spPr>
          <a:xfrm>
            <a:off x="757505" y="2987848"/>
            <a:ext cx="4772438"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None/>
            </a:pPr>
            <a:r>
              <a:rPr lang="en-US" altLang="zh-CN" sz="1400" dirty="0"/>
              <a:t>However, for our system, we need to add new files or update files on HDFS manually, instead of fetching it automatically and then recalculating index.</a:t>
            </a:r>
          </a:p>
          <a:p>
            <a:pPr marL="76200" indent="0">
              <a:buFont typeface="Ubuntu Light"/>
              <a:buNone/>
            </a:pPr>
            <a:endParaRPr lang="en-US" sz="1400" dirty="0"/>
          </a:p>
          <a:p>
            <a:pPr marL="76200" indent="0">
              <a:buFont typeface="Ubuntu Light"/>
              <a:buNone/>
            </a:pPr>
            <a:endParaRPr lang="en-US" sz="1400" dirty="0"/>
          </a:p>
        </p:txBody>
      </p:sp>
      <p:pic>
        <p:nvPicPr>
          <p:cNvPr id="30" name="图片 29">
            <a:extLst>
              <a:ext uri="{FF2B5EF4-FFF2-40B4-BE49-F238E27FC236}">
                <a16:creationId xmlns:a16="http://schemas.microsoft.com/office/drawing/2014/main" id="{81CF8011-276C-467E-AFE9-95020F2CF415}"/>
              </a:ext>
            </a:extLst>
          </p:cNvPr>
          <p:cNvPicPr>
            <a:picLocks noChangeAspect="1"/>
          </p:cNvPicPr>
          <p:nvPr/>
        </p:nvPicPr>
        <p:blipFill rotWithShape="1">
          <a:blip r:embed="rId3"/>
          <a:srcRect l="6658" t="5143" r="4594" b="5145"/>
          <a:stretch/>
        </p:blipFill>
        <p:spPr>
          <a:xfrm>
            <a:off x="5809472" y="1824371"/>
            <a:ext cx="4561115" cy="2326954"/>
          </a:xfrm>
          <a:prstGeom prst="rect">
            <a:avLst/>
          </a:prstGeom>
        </p:spPr>
      </p:pic>
    </p:spTree>
    <p:extLst>
      <p:ext uri="{BB962C8B-B14F-4D97-AF65-F5344CB8AC3E}">
        <p14:creationId xmlns:p14="http://schemas.microsoft.com/office/powerpoint/2010/main" val="376844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7"/>
          <p:cNvSpPr txBox="1">
            <a:spLocks noGrp="1"/>
          </p:cNvSpPr>
          <p:nvPr>
            <p:ph type="ctrTitle"/>
          </p:nvPr>
        </p:nvSpPr>
        <p:spPr>
          <a:xfrm>
            <a:off x="937274" y="2856934"/>
            <a:ext cx="7282800" cy="58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2. </a:t>
            </a:r>
            <a:r>
              <a:rPr lang="en-US" dirty="0"/>
              <a:t>Indexing and Ranking</a:t>
            </a:r>
            <a:br>
              <a:rPr lang="en-US" dirty="0"/>
            </a:b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865286" y="309878"/>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Indexing</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27" name="箭头: 下 26">
            <a:extLst>
              <a:ext uri="{FF2B5EF4-FFF2-40B4-BE49-F238E27FC236}">
                <a16:creationId xmlns:a16="http://schemas.microsoft.com/office/drawing/2014/main" id="{5DC0B45F-8D7E-47F4-8A41-D1C54C921C8D}"/>
              </a:ext>
            </a:extLst>
          </p:cNvPr>
          <p:cNvSpPr/>
          <p:nvPr/>
        </p:nvSpPr>
        <p:spPr>
          <a:xfrm rot="16200000">
            <a:off x="3781212" y="2820861"/>
            <a:ext cx="515835" cy="46984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Google Shape;85;p17">
            <a:extLst>
              <a:ext uri="{FF2B5EF4-FFF2-40B4-BE49-F238E27FC236}">
                <a16:creationId xmlns:a16="http://schemas.microsoft.com/office/drawing/2014/main" id="{3B352E47-BF5D-4CE7-8DED-CC448DBA251A}"/>
              </a:ext>
            </a:extLst>
          </p:cNvPr>
          <p:cNvSpPr txBox="1">
            <a:spLocks/>
          </p:cNvSpPr>
          <p:nvPr/>
        </p:nvSpPr>
        <p:spPr>
          <a:xfrm>
            <a:off x="865286" y="608765"/>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On single node and no MapReduce:</a:t>
            </a:r>
          </a:p>
        </p:txBody>
      </p:sp>
      <p:pic>
        <p:nvPicPr>
          <p:cNvPr id="7" name="图片 6">
            <a:extLst>
              <a:ext uri="{FF2B5EF4-FFF2-40B4-BE49-F238E27FC236}">
                <a16:creationId xmlns:a16="http://schemas.microsoft.com/office/drawing/2014/main" id="{6E9D1703-00D2-4731-A326-2592DC95DB39}"/>
              </a:ext>
            </a:extLst>
          </p:cNvPr>
          <p:cNvPicPr>
            <a:picLocks noChangeAspect="1"/>
          </p:cNvPicPr>
          <p:nvPr/>
        </p:nvPicPr>
        <p:blipFill>
          <a:blip r:embed="rId3"/>
          <a:stretch>
            <a:fillRect/>
          </a:stretch>
        </p:blipFill>
        <p:spPr>
          <a:xfrm>
            <a:off x="4442429" y="2329543"/>
            <a:ext cx="4650771" cy="1452478"/>
          </a:xfrm>
          <a:prstGeom prst="rect">
            <a:avLst/>
          </a:prstGeom>
        </p:spPr>
      </p:pic>
      <p:pic>
        <p:nvPicPr>
          <p:cNvPr id="10" name="图片 9">
            <a:extLst>
              <a:ext uri="{FF2B5EF4-FFF2-40B4-BE49-F238E27FC236}">
                <a16:creationId xmlns:a16="http://schemas.microsoft.com/office/drawing/2014/main" id="{4BCB0147-052E-4A43-94D6-DBABF2C6C271}"/>
              </a:ext>
            </a:extLst>
          </p:cNvPr>
          <p:cNvPicPr>
            <a:picLocks noChangeAspect="1"/>
          </p:cNvPicPr>
          <p:nvPr/>
        </p:nvPicPr>
        <p:blipFill>
          <a:blip r:embed="rId4"/>
          <a:stretch>
            <a:fillRect/>
          </a:stretch>
        </p:blipFill>
        <p:spPr>
          <a:xfrm>
            <a:off x="251274" y="1038278"/>
            <a:ext cx="3224813" cy="4105222"/>
          </a:xfrm>
          <a:prstGeom prst="rect">
            <a:avLst/>
          </a:prstGeom>
        </p:spPr>
      </p:pic>
    </p:spTree>
    <p:extLst>
      <p:ext uri="{BB962C8B-B14F-4D97-AF65-F5344CB8AC3E}">
        <p14:creationId xmlns:p14="http://schemas.microsoft.com/office/powerpoint/2010/main" val="1813858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865286" y="309878"/>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Indexing</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27" name="箭头: 下 26">
            <a:extLst>
              <a:ext uri="{FF2B5EF4-FFF2-40B4-BE49-F238E27FC236}">
                <a16:creationId xmlns:a16="http://schemas.microsoft.com/office/drawing/2014/main" id="{5DC0B45F-8D7E-47F4-8A41-D1C54C921C8D}"/>
              </a:ext>
            </a:extLst>
          </p:cNvPr>
          <p:cNvSpPr/>
          <p:nvPr/>
        </p:nvSpPr>
        <p:spPr>
          <a:xfrm rot="16200000">
            <a:off x="6213982" y="2421984"/>
            <a:ext cx="424370" cy="386531"/>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Google Shape;85;p17">
            <a:extLst>
              <a:ext uri="{FF2B5EF4-FFF2-40B4-BE49-F238E27FC236}">
                <a16:creationId xmlns:a16="http://schemas.microsoft.com/office/drawing/2014/main" id="{3B352E47-BF5D-4CE7-8DED-CC448DBA251A}"/>
              </a:ext>
            </a:extLst>
          </p:cNvPr>
          <p:cNvSpPr txBox="1">
            <a:spLocks/>
          </p:cNvSpPr>
          <p:nvPr/>
        </p:nvSpPr>
        <p:spPr>
          <a:xfrm>
            <a:off x="865286" y="608765"/>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On single node and no MapReduce:</a:t>
            </a:r>
          </a:p>
        </p:txBody>
      </p:sp>
      <p:pic>
        <p:nvPicPr>
          <p:cNvPr id="3" name="图片 2">
            <a:extLst>
              <a:ext uri="{FF2B5EF4-FFF2-40B4-BE49-F238E27FC236}">
                <a16:creationId xmlns:a16="http://schemas.microsoft.com/office/drawing/2014/main" id="{A2BCC7B0-1C12-4833-A47A-F34C3211F663}"/>
              </a:ext>
            </a:extLst>
          </p:cNvPr>
          <p:cNvPicPr>
            <a:picLocks noChangeAspect="1"/>
          </p:cNvPicPr>
          <p:nvPr/>
        </p:nvPicPr>
        <p:blipFill>
          <a:blip r:embed="rId3"/>
          <a:stretch>
            <a:fillRect/>
          </a:stretch>
        </p:blipFill>
        <p:spPr>
          <a:xfrm>
            <a:off x="4713740" y="2349498"/>
            <a:ext cx="1297650" cy="515836"/>
          </a:xfrm>
          <a:prstGeom prst="rect">
            <a:avLst/>
          </a:prstGeom>
        </p:spPr>
      </p:pic>
      <p:sp>
        <p:nvSpPr>
          <p:cNvPr id="11" name="Google Shape;86;p17">
            <a:extLst>
              <a:ext uri="{FF2B5EF4-FFF2-40B4-BE49-F238E27FC236}">
                <a16:creationId xmlns:a16="http://schemas.microsoft.com/office/drawing/2014/main" id="{1FD18EE0-5F55-4A9F-824F-34D2F887FCAD}"/>
              </a:ext>
            </a:extLst>
          </p:cNvPr>
          <p:cNvSpPr txBox="1">
            <a:spLocks/>
          </p:cNvSpPr>
          <p:nvPr/>
        </p:nvSpPr>
        <p:spPr>
          <a:xfrm>
            <a:off x="4595027" y="3001047"/>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10files: 13.5min</a:t>
            </a:r>
          </a:p>
        </p:txBody>
      </p:sp>
      <p:pic>
        <p:nvPicPr>
          <p:cNvPr id="5" name="图片 4">
            <a:extLst>
              <a:ext uri="{FF2B5EF4-FFF2-40B4-BE49-F238E27FC236}">
                <a16:creationId xmlns:a16="http://schemas.microsoft.com/office/drawing/2014/main" id="{0380C6FB-4039-418B-9440-2C73EF0B88A7}"/>
              </a:ext>
            </a:extLst>
          </p:cNvPr>
          <p:cNvPicPr>
            <a:picLocks noChangeAspect="1"/>
          </p:cNvPicPr>
          <p:nvPr/>
        </p:nvPicPr>
        <p:blipFill rotWithShape="1">
          <a:blip r:embed="rId4"/>
          <a:srcRect b="44348"/>
          <a:stretch/>
        </p:blipFill>
        <p:spPr>
          <a:xfrm>
            <a:off x="2673597" y="2352082"/>
            <a:ext cx="1267091" cy="513252"/>
          </a:xfrm>
          <a:prstGeom prst="rect">
            <a:avLst/>
          </a:prstGeom>
        </p:spPr>
      </p:pic>
      <p:sp>
        <p:nvSpPr>
          <p:cNvPr id="13" name="Google Shape;86;p17">
            <a:extLst>
              <a:ext uri="{FF2B5EF4-FFF2-40B4-BE49-F238E27FC236}">
                <a16:creationId xmlns:a16="http://schemas.microsoft.com/office/drawing/2014/main" id="{F4E084E1-5BB3-4737-84D2-AD20A2A7016A}"/>
              </a:ext>
            </a:extLst>
          </p:cNvPr>
          <p:cNvSpPr txBox="1">
            <a:spLocks/>
          </p:cNvSpPr>
          <p:nvPr/>
        </p:nvSpPr>
        <p:spPr>
          <a:xfrm>
            <a:off x="2718643" y="3001047"/>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3files: 43s</a:t>
            </a:r>
          </a:p>
        </p:txBody>
      </p:sp>
      <p:pic>
        <p:nvPicPr>
          <p:cNvPr id="8" name="图片 7">
            <a:extLst>
              <a:ext uri="{FF2B5EF4-FFF2-40B4-BE49-F238E27FC236}">
                <a16:creationId xmlns:a16="http://schemas.microsoft.com/office/drawing/2014/main" id="{6EEC02B6-2262-404E-BF3A-06A6F163F82F}"/>
              </a:ext>
            </a:extLst>
          </p:cNvPr>
          <p:cNvPicPr>
            <a:picLocks noChangeAspect="1"/>
          </p:cNvPicPr>
          <p:nvPr/>
        </p:nvPicPr>
        <p:blipFill>
          <a:blip r:embed="rId5"/>
          <a:stretch>
            <a:fillRect/>
          </a:stretch>
        </p:blipFill>
        <p:spPr>
          <a:xfrm>
            <a:off x="801195" y="2365166"/>
            <a:ext cx="1267091" cy="500168"/>
          </a:xfrm>
          <a:prstGeom prst="rect">
            <a:avLst/>
          </a:prstGeom>
        </p:spPr>
      </p:pic>
      <p:sp>
        <p:nvSpPr>
          <p:cNvPr id="18" name="箭头: 下 17">
            <a:extLst>
              <a:ext uri="{FF2B5EF4-FFF2-40B4-BE49-F238E27FC236}">
                <a16:creationId xmlns:a16="http://schemas.microsoft.com/office/drawing/2014/main" id="{05E796E2-538D-4730-B049-5688806841D5}"/>
              </a:ext>
            </a:extLst>
          </p:cNvPr>
          <p:cNvSpPr/>
          <p:nvPr/>
        </p:nvSpPr>
        <p:spPr>
          <a:xfrm rot="16200000">
            <a:off x="4166550" y="2414150"/>
            <a:ext cx="424370" cy="386531"/>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6BE0622C-65FD-4728-A4DC-EEC78089E3C8}"/>
              </a:ext>
            </a:extLst>
          </p:cNvPr>
          <p:cNvSpPr/>
          <p:nvPr/>
        </p:nvSpPr>
        <p:spPr>
          <a:xfrm rot="16200000">
            <a:off x="2187936" y="2421984"/>
            <a:ext cx="424370" cy="386531"/>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Google Shape;86;p17">
            <a:extLst>
              <a:ext uri="{FF2B5EF4-FFF2-40B4-BE49-F238E27FC236}">
                <a16:creationId xmlns:a16="http://schemas.microsoft.com/office/drawing/2014/main" id="{A4DB6C47-BDEE-48AE-9059-ABE576535D78}"/>
              </a:ext>
            </a:extLst>
          </p:cNvPr>
          <p:cNvSpPr txBox="1">
            <a:spLocks/>
          </p:cNvSpPr>
          <p:nvPr/>
        </p:nvSpPr>
        <p:spPr>
          <a:xfrm>
            <a:off x="6633730" y="1559334"/>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For large files (1GB):</a:t>
            </a:r>
          </a:p>
        </p:txBody>
      </p:sp>
      <p:sp>
        <p:nvSpPr>
          <p:cNvPr id="21" name="Google Shape;86;p17">
            <a:extLst>
              <a:ext uri="{FF2B5EF4-FFF2-40B4-BE49-F238E27FC236}">
                <a16:creationId xmlns:a16="http://schemas.microsoft.com/office/drawing/2014/main" id="{6156AF25-13AD-49DA-986B-5EF2AE3D6778}"/>
              </a:ext>
            </a:extLst>
          </p:cNvPr>
          <p:cNvSpPr txBox="1">
            <a:spLocks/>
          </p:cNvSpPr>
          <p:nvPr/>
        </p:nvSpPr>
        <p:spPr>
          <a:xfrm>
            <a:off x="865286" y="3001047"/>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2files: 16s</a:t>
            </a:r>
          </a:p>
        </p:txBody>
      </p:sp>
      <p:sp>
        <p:nvSpPr>
          <p:cNvPr id="23" name="Google Shape;86;p17">
            <a:extLst>
              <a:ext uri="{FF2B5EF4-FFF2-40B4-BE49-F238E27FC236}">
                <a16:creationId xmlns:a16="http://schemas.microsoft.com/office/drawing/2014/main" id="{C92698B6-CF2D-4373-AAC0-1748C79BAE3B}"/>
              </a:ext>
            </a:extLst>
          </p:cNvPr>
          <p:cNvSpPr txBox="1">
            <a:spLocks/>
          </p:cNvSpPr>
          <p:nvPr/>
        </p:nvSpPr>
        <p:spPr>
          <a:xfrm>
            <a:off x="705360" y="1559334"/>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F</a:t>
            </a:r>
            <a:r>
              <a:rPr lang="en-US" altLang="zh-CN" sz="1600" dirty="0"/>
              <a:t>or small files:</a:t>
            </a:r>
            <a:endParaRPr lang="en-US" sz="1600" dirty="0"/>
          </a:p>
        </p:txBody>
      </p:sp>
      <p:pic>
        <p:nvPicPr>
          <p:cNvPr id="14" name="图片 13">
            <a:extLst>
              <a:ext uri="{FF2B5EF4-FFF2-40B4-BE49-F238E27FC236}">
                <a16:creationId xmlns:a16="http://schemas.microsoft.com/office/drawing/2014/main" id="{9ED198CB-693E-4A21-B709-8B4A3952387A}"/>
              </a:ext>
            </a:extLst>
          </p:cNvPr>
          <p:cNvPicPr>
            <a:picLocks noChangeAspect="1"/>
          </p:cNvPicPr>
          <p:nvPr/>
        </p:nvPicPr>
        <p:blipFill rotWithShape="1">
          <a:blip r:embed="rId6"/>
          <a:srcRect r="43054"/>
          <a:stretch/>
        </p:blipFill>
        <p:spPr>
          <a:xfrm>
            <a:off x="6727023" y="2163990"/>
            <a:ext cx="2147224" cy="886850"/>
          </a:xfrm>
          <a:prstGeom prst="rect">
            <a:avLst/>
          </a:prstGeom>
        </p:spPr>
      </p:pic>
      <p:sp>
        <p:nvSpPr>
          <p:cNvPr id="26" name="Google Shape;86;p17">
            <a:extLst>
              <a:ext uri="{FF2B5EF4-FFF2-40B4-BE49-F238E27FC236}">
                <a16:creationId xmlns:a16="http://schemas.microsoft.com/office/drawing/2014/main" id="{D85A85D6-3D5B-4BA2-8ECE-A0C563F6C878}"/>
              </a:ext>
            </a:extLst>
          </p:cNvPr>
          <p:cNvSpPr txBox="1">
            <a:spLocks/>
          </p:cNvSpPr>
          <p:nvPr/>
        </p:nvSpPr>
        <p:spPr>
          <a:xfrm>
            <a:off x="7160394" y="3149934"/>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Cannot run</a:t>
            </a:r>
          </a:p>
        </p:txBody>
      </p:sp>
      <p:sp>
        <p:nvSpPr>
          <p:cNvPr id="15" name="矩形 14">
            <a:extLst>
              <a:ext uri="{FF2B5EF4-FFF2-40B4-BE49-F238E27FC236}">
                <a16:creationId xmlns:a16="http://schemas.microsoft.com/office/drawing/2014/main" id="{79A11F1B-EA1F-47E0-8CB7-B9A4E292EDE9}"/>
              </a:ext>
            </a:extLst>
          </p:cNvPr>
          <p:cNvSpPr/>
          <p:nvPr/>
        </p:nvSpPr>
        <p:spPr>
          <a:xfrm rot="1549295">
            <a:off x="6189023" y="2300896"/>
            <a:ext cx="3161443" cy="523220"/>
          </a:xfrm>
          <a:prstGeom prst="rect">
            <a:avLst/>
          </a:prstGeom>
          <a:noFill/>
        </p:spPr>
        <p:txBody>
          <a:bodyPr wrap="none" lIns="91440" tIns="45720" rIns="91440" bIns="45720">
            <a:spAutoFit/>
          </a:bodyPr>
          <a:lstStyle/>
          <a:p>
            <a:pPr algn="ctr"/>
            <a:r>
              <a:rPr lang="en-US" altLang="zh-CN" sz="2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Extremely slow!!!</a:t>
            </a:r>
            <a:endParaRPr lang="zh-CN" altLang="en-US" sz="2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36875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865286" y="309878"/>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Indexing</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27" name="箭头: 下 26">
            <a:extLst>
              <a:ext uri="{FF2B5EF4-FFF2-40B4-BE49-F238E27FC236}">
                <a16:creationId xmlns:a16="http://schemas.microsoft.com/office/drawing/2014/main" id="{5DC0B45F-8D7E-47F4-8A41-D1C54C921C8D}"/>
              </a:ext>
            </a:extLst>
          </p:cNvPr>
          <p:cNvSpPr/>
          <p:nvPr/>
        </p:nvSpPr>
        <p:spPr>
          <a:xfrm rot="16200000">
            <a:off x="3802982" y="2820861"/>
            <a:ext cx="515835" cy="46984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Google Shape;85;p17">
            <a:extLst>
              <a:ext uri="{FF2B5EF4-FFF2-40B4-BE49-F238E27FC236}">
                <a16:creationId xmlns:a16="http://schemas.microsoft.com/office/drawing/2014/main" id="{3B352E47-BF5D-4CE7-8DED-CC448DBA251A}"/>
              </a:ext>
            </a:extLst>
          </p:cNvPr>
          <p:cNvSpPr txBox="1">
            <a:spLocks/>
          </p:cNvSpPr>
          <p:nvPr/>
        </p:nvSpPr>
        <p:spPr>
          <a:xfrm>
            <a:off x="865286" y="608765"/>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On single node and using MapReduce:</a:t>
            </a:r>
          </a:p>
        </p:txBody>
      </p:sp>
      <p:pic>
        <p:nvPicPr>
          <p:cNvPr id="3" name="图片 2">
            <a:extLst>
              <a:ext uri="{FF2B5EF4-FFF2-40B4-BE49-F238E27FC236}">
                <a16:creationId xmlns:a16="http://schemas.microsoft.com/office/drawing/2014/main" id="{C1E3DED9-3F70-4ABB-9B11-6AFA4707C56A}"/>
              </a:ext>
            </a:extLst>
          </p:cNvPr>
          <p:cNvPicPr>
            <a:picLocks noChangeAspect="1"/>
          </p:cNvPicPr>
          <p:nvPr/>
        </p:nvPicPr>
        <p:blipFill>
          <a:blip r:embed="rId3"/>
          <a:stretch>
            <a:fillRect/>
          </a:stretch>
        </p:blipFill>
        <p:spPr>
          <a:xfrm>
            <a:off x="553230" y="1473200"/>
            <a:ext cx="5093404" cy="2891026"/>
          </a:xfrm>
          <a:prstGeom prst="rect">
            <a:avLst/>
          </a:prstGeom>
        </p:spPr>
      </p:pic>
      <p:pic>
        <p:nvPicPr>
          <p:cNvPr id="5" name="图片 4">
            <a:extLst>
              <a:ext uri="{FF2B5EF4-FFF2-40B4-BE49-F238E27FC236}">
                <a16:creationId xmlns:a16="http://schemas.microsoft.com/office/drawing/2014/main" id="{A5C50F0D-2C9B-40AA-AD2B-1A889168FB8D}"/>
              </a:ext>
            </a:extLst>
          </p:cNvPr>
          <p:cNvPicPr>
            <a:picLocks noChangeAspect="1"/>
          </p:cNvPicPr>
          <p:nvPr/>
        </p:nvPicPr>
        <p:blipFill>
          <a:blip r:embed="rId4"/>
          <a:stretch>
            <a:fillRect/>
          </a:stretch>
        </p:blipFill>
        <p:spPr>
          <a:xfrm>
            <a:off x="6559350" y="1885259"/>
            <a:ext cx="2360033" cy="2066908"/>
          </a:xfrm>
          <a:prstGeom prst="rect">
            <a:avLst/>
          </a:prstGeom>
        </p:spPr>
      </p:pic>
      <p:sp>
        <p:nvSpPr>
          <p:cNvPr id="12" name="箭头: 下 11">
            <a:extLst>
              <a:ext uri="{FF2B5EF4-FFF2-40B4-BE49-F238E27FC236}">
                <a16:creationId xmlns:a16="http://schemas.microsoft.com/office/drawing/2014/main" id="{D6E85EB2-A082-4219-BE5C-CA35C14925F1}"/>
              </a:ext>
            </a:extLst>
          </p:cNvPr>
          <p:cNvSpPr/>
          <p:nvPr/>
        </p:nvSpPr>
        <p:spPr>
          <a:xfrm rot="16200000">
            <a:off x="5845075" y="2683792"/>
            <a:ext cx="515835" cy="46984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2792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865286" y="309878"/>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Indexing</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9" name="Google Shape;85;p17">
            <a:extLst>
              <a:ext uri="{FF2B5EF4-FFF2-40B4-BE49-F238E27FC236}">
                <a16:creationId xmlns:a16="http://schemas.microsoft.com/office/drawing/2014/main" id="{3B352E47-BF5D-4CE7-8DED-CC448DBA251A}"/>
              </a:ext>
            </a:extLst>
          </p:cNvPr>
          <p:cNvSpPr txBox="1">
            <a:spLocks/>
          </p:cNvSpPr>
          <p:nvPr/>
        </p:nvSpPr>
        <p:spPr>
          <a:xfrm>
            <a:off x="865286" y="608765"/>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On single node and using MapReduce:</a:t>
            </a:r>
          </a:p>
        </p:txBody>
      </p:sp>
      <p:pic>
        <p:nvPicPr>
          <p:cNvPr id="4" name="图片 3">
            <a:extLst>
              <a:ext uri="{FF2B5EF4-FFF2-40B4-BE49-F238E27FC236}">
                <a16:creationId xmlns:a16="http://schemas.microsoft.com/office/drawing/2014/main" id="{57E6E92A-92F1-46C8-BEF6-CAD89911B041}"/>
              </a:ext>
            </a:extLst>
          </p:cNvPr>
          <p:cNvPicPr>
            <a:picLocks noChangeAspect="1"/>
          </p:cNvPicPr>
          <p:nvPr/>
        </p:nvPicPr>
        <p:blipFill>
          <a:blip r:embed="rId3"/>
          <a:stretch>
            <a:fillRect/>
          </a:stretch>
        </p:blipFill>
        <p:spPr>
          <a:xfrm>
            <a:off x="1128983" y="1563748"/>
            <a:ext cx="2442950" cy="2442950"/>
          </a:xfrm>
          <a:prstGeom prst="rect">
            <a:avLst/>
          </a:prstGeom>
        </p:spPr>
      </p:pic>
      <p:pic>
        <p:nvPicPr>
          <p:cNvPr id="7" name="图片 6">
            <a:extLst>
              <a:ext uri="{FF2B5EF4-FFF2-40B4-BE49-F238E27FC236}">
                <a16:creationId xmlns:a16="http://schemas.microsoft.com/office/drawing/2014/main" id="{C15632AD-6B6F-4288-BBAB-A0DDCB70DC25}"/>
              </a:ext>
            </a:extLst>
          </p:cNvPr>
          <p:cNvPicPr>
            <a:picLocks noChangeAspect="1"/>
          </p:cNvPicPr>
          <p:nvPr/>
        </p:nvPicPr>
        <p:blipFill>
          <a:blip r:embed="rId4"/>
          <a:stretch>
            <a:fillRect/>
          </a:stretch>
        </p:blipFill>
        <p:spPr>
          <a:xfrm>
            <a:off x="5468337" y="1645984"/>
            <a:ext cx="2062693" cy="2434110"/>
          </a:xfrm>
          <a:prstGeom prst="rect">
            <a:avLst/>
          </a:prstGeom>
        </p:spPr>
      </p:pic>
      <p:sp>
        <p:nvSpPr>
          <p:cNvPr id="15" name="Google Shape;86;p17">
            <a:extLst>
              <a:ext uri="{FF2B5EF4-FFF2-40B4-BE49-F238E27FC236}">
                <a16:creationId xmlns:a16="http://schemas.microsoft.com/office/drawing/2014/main" id="{A288F6B2-3C38-443E-8C86-EE99F16A2636}"/>
              </a:ext>
            </a:extLst>
          </p:cNvPr>
          <p:cNvSpPr txBox="1">
            <a:spLocks/>
          </p:cNvSpPr>
          <p:nvPr/>
        </p:nvSpPr>
        <p:spPr>
          <a:xfrm>
            <a:off x="1243186" y="1142289"/>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F</a:t>
            </a:r>
            <a:r>
              <a:rPr lang="en-US" altLang="zh-CN" sz="1600" dirty="0"/>
              <a:t>or small files (100MB):</a:t>
            </a:r>
            <a:endParaRPr lang="en-US" sz="1600" dirty="0"/>
          </a:p>
        </p:txBody>
      </p:sp>
      <p:sp>
        <p:nvSpPr>
          <p:cNvPr id="16" name="Google Shape;86;p17">
            <a:extLst>
              <a:ext uri="{FF2B5EF4-FFF2-40B4-BE49-F238E27FC236}">
                <a16:creationId xmlns:a16="http://schemas.microsoft.com/office/drawing/2014/main" id="{A1BD0D79-B6A0-46F1-9D72-883193BABCBC}"/>
              </a:ext>
            </a:extLst>
          </p:cNvPr>
          <p:cNvSpPr txBox="1">
            <a:spLocks/>
          </p:cNvSpPr>
          <p:nvPr/>
        </p:nvSpPr>
        <p:spPr>
          <a:xfrm>
            <a:off x="5473992" y="1142289"/>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F</a:t>
            </a:r>
            <a:r>
              <a:rPr lang="en-US" altLang="zh-CN" sz="1600" dirty="0"/>
              <a:t>or large files (1GB):</a:t>
            </a:r>
            <a:endParaRPr lang="en-US" sz="1600" dirty="0"/>
          </a:p>
        </p:txBody>
      </p:sp>
      <p:sp>
        <p:nvSpPr>
          <p:cNvPr id="17" name="Google Shape;86;p17">
            <a:extLst>
              <a:ext uri="{FF2B5EF4-FFF2-40B4-BE49-F238E27FC236}">
                <a16:creationId xmlns:a16="http://schemas.microsoft.com/office/drawing/2014/main" id="{DA09AA02-511C-45E9-B8B9-19FDCB9A0BEF}"/>
              </a:ext>
            </a:extLst>
          </p:cNvPr>
          <p:cNvSpPr txBox="1">
            <a:spLocks/>
          </p:cNvSpPr>
          <p:nvPr/>
        </p:nvSpPr>
        <p:spPr>
          <a:xfrm>
            <a:off x="1976705" y="4006698"/>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52s</a:t>
            </a:r>
          </a:p>
        </p:txBody>
      </p:sp>
      <p:sp>
        <p:nvSpPr>
          <p:cNvPr id="18" name="Google Shape;86;p17">
            <a:extLst>
              <a:ext uri="{FF2B5EF4-FFF2-40B4-BE49-F238E27FC236}">
                <a16:creationId xmlns:a16="http://schemas.microsoft.com/office/drawing/2014/main" id="{18B47210-37BE-4A5B-870E-04ED6B1024DA}"/>
              </a:ext>
            </a:extLst>
          </p:cNvPr>
          <p:cNvSpPr txBox="1">
            <a:spLocks/>
          </p:cNvSpPr>
          <p:nvPr/>
        </p:nvSpPr>
        <p:spPr>
          <a:xfrm>
            <a:off x="6117304" y="4001211"/>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12min</a:t>
            </a:r>
          </a:p>
        </p:txBody>
      </p:sp>
    </p:spTree>
    <p:extLst>
      <p:ext uri="{BB962C8B-B14F-4D97-AF65-F5344CB8AC3E}">
        <p14:creationId xmlns:p14="http://schemas.microsoft.com/office/powerpoint/2010/main" val="1313121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865286" y="309878"/>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Indexing</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9" name="Google Shape;85;p17">
            <a:extLst>
              <a:ext uri="{FF2B5EF4-FFF2-40B4-BE49-F238E27FC236}">
                <a16:creationId xmlns:a16="http://schemas.microsoft.com/office/drawing/2014/main" id="{3B352E47-BF5D-4CE7-8DED-CC448DBA251A}"/>
              </a:ext>
            </a:extLst>
          </p:cNvPr>
          <p:cNvSpPr txBox="1">
            <a:spLocks/>
          </p:cNvSpPr>
          <p:nvPr/>
        </p:nvSpPr>
        <p:spPr>
          <a:xfrm>
            <a:off x="865286" y="608765"/>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Using MapReduce and Spark Cluster:</a:t>
            </a:r>
          </a:p>
        </p:txBody>
      </p:sp>
      <p:pic>
        <p:nvPicPr>
          <p:cNvPr id="3" name="图片 2">
            <a:extLst>
              <a:ext uri="{FF2B5EF4-FFF2-40B4-BE49-F238E27FC236}">
                <a16:creationId xmlns:a16="http://schemas.microsoft.com/office/drawing/2014/main" id="{26DEFB63-5691-4E5F-9951-AABD1C2E759D}"/>
              </a:ext>
            </a:extLst>
          </p:cNvPr>
          <p:cNvPicPr>
            <a:picLocks noChangeAspect="1"/>
          </p:cNvPicPr>
          <p:nvPr/>
        </p:nvPicPr>
        <p:blipFill>
          <a:blip r:embed="rId3"/>
          <a:stretch>
            <a:fillRect/>
          </a:stretch>
        </p:blipFill>
        <p:spPr>
          <a:xfrm>
            <a:off x="395959" y="1505947"/>
            <a:ext cx="4176041" cy="2305131"/>
          </a:xfrm>
          <a:prstGeom prst="rect">
            <a:avLst/>
          </a:prstGeom>
        </p:spPr>
      </p:pic>
      <p:pic>
        <p:nvPicPr>
          <p:cNvPr id="13" name="图片 12">
            <a:extLst>
              <a:ext uri="{FF2B5EF4-FFF2-40B4-BE49-F238E27FC236}">
                <a16:creationId xmlns:a16="http://schemas.microsoft.com/office/drawing/2014/main" id="{1B2502E6-976A-402C-AAEC-D2E1D8496DBD}"/>
              </a:ext>
            </a:extLst>
          </p:cNvPr>
          <p:cNvPicPr>
            <a:picLocks noChangeAspect="1"/>
          </p:cNvPicPr>
          <p:nvPr/>
        </p:nvPicPr>
        <p:blipFill>
          <a:blip r:embed="rId4"/>
          <a:stretch>
            <a:fillRect/>
          </a:stretch>
        </p:blipFill>
        <p:spPr>
          <a:xfrm>
            <a:off x="4891627" y="1358615"/>
            <a:ext cx="4045465" cy="1690075"/>
          </a:xfrm>
          <a:prstGeom prst="rect">
            <a:avLst/>
          </a:prstGeom>
        </p:spPr>
      </p:pic>
      <p:pic>
        <p:nvPicPr>
          <p:cNvPr id="14" name="图片 13">
            <a:extLst>
              <a:ext uri="{FF2B5EF4-FFF2-40B4-BE49-F238E27FC236}">
                <a16:creationId xmlns:a16="http://schemas.microsoft.com/office/drawing/2014/main" id="{08762F7E-FDDB-4428-9EAD-B3BAC73267B8}"/>
              </a:ext>
            </a:extLst>
          </p:cNvPr>
          <p:cNvPicPr>
            <a:picLocks noChangeAspect="1"/>
          </p:cNvPicPr>
          <p:nvPr/>
        </p:nvPicPr>
        <p:blipFill>
          <a:blip r:embed="rId5"/>
          <a:stretch>
            <a:fillRect/>
          </a:stretch>
        </p:blipFill>
        <p:spPr>
          <a:xfrm>
            <a:off x="4778161" y="3427710"/>
            <a:ext cx="4272396" cy="659943"/>
          </a:xfrm>
          <a:prstGeom prst="rect">
            <a:avLst/>
          </a:prstGeom>
        </p:spPr>
      </p:pic>
      <p:sp>
        <p:nvSpPr>
          <p:cNvPr id="19" name="箭头: 下 18">
            <a:extLst>
              <a:ext uri="{FF2B5EF4-FFF2-40B4-BE49-F238E27FC236}">
                <a16:creationId xmlns:a16="http://schemas.microsoft.com/office/drawing/2014/main" id="{A6E75BBA-8E6B-43B5-98EC-DD4D01D7670A}"/>
              </a:ext>
            </a:extLst>
          </p:cNvPr>
          <p:cNvSpPr/>
          <p:nvPr/>
        </p:nvSpPr>
        <p:spPr>
          <a:xfrm rot="16200000">
            <a:off x="4359815" y="1435062"/>
            <a:ext cx="424370" cy="76736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Google Shape;86;p17">
            <a:extLst>
              <a:ext uri="{FF2B5EF4-FFF2-40B4-BE49-F238E27FC236}">
                <a16:creationId xmlns:a16="http://schemas.microsoft.com/office/drawing/2014/main" id="{E0C50255-A004-48AE-BFF6-C5D4A984A171}"/>
              </a:ext>
            </a:extLst>
          </p:cNvPr>
          <p:cNvSpPr txBox="1">
            <a:spLocks/>
          </p:cNvSpPr>
          <p:nvPr/>
        </p:nvSpPr>
        <p:spPr>
          <a:xfrm>
            <a:off x="5749985" y="2978832"/>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1 master and 2 workers</a:t>
            </a:r>
          </a:p>
        </p:txBody>
      </p:sp>
    </p:spTree>
    <p:extLst>
      <p:ext uri="{BB962C8B-B14F-4D97-AF65-F5344CB8AC3E}">
        <p14:creationId xmlns:p14="http://schemas.microsoft.com/office/powerpoint/2010/main" val="2011762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865286" y="309878"/>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Indexing</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sp>
        <p:nvSpPr>
          <p:cNvPr id="9" name="Google Shape;85;p17">
            <a:extLst>
              <a:ext uri="{FF2B5EF4-FFF2-40B4-BE49-F238E27FC236}">
                <a16:creationId xmlns:a16="http://schemas.microsoft.com/office/drawing/2014/main" id="{3B352E47-BF5D-4CE7-8DED-CC448DBA251A}"/>
              </a:ext>
            </a:extLst>
          </p:cNvPr>
          <p:cNvSpPr txBox="1">
            <a:spLocks/>
          </p:cNvSpPr>
          <p:nvPr/>
        </p:nvSpPr>
        <p:spPr>
          <a:xfrm>
            <a:off x="865286" y="608765"/>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Using MapReduce and Spark Cluster:</a:t>
            </a:r>
          </a:p>
        </p:txBody>
      </p:sp>
      <p:pic>
        <p:nvPicPr>
          <p:cNvPr id="15" name="图片 14">
            <a:extLst>
              <a:ext uri="{FF2B5EF4-FFF2-40B4-BE49-F238E27FC236}">
                <a16:creationId xmlns:a16="http://schemas.microsoft.com/office/drawing/2014/main" id="{220B8B29-34FF-4BA8-9288-C74F44A713D5}"/>
              </a:ext>
            </a:extLst>
          </p:cNvPr>
          <p:cNvPicPr>
            <a:picLocks noChangeAspect="1"/>
          </p:cNvPicPr>
          <p:nvPr/>
        </p:nvPicPr>
        <p:blipFill>
          <a:blip r:embed="rId3"/>
          <a:stretch>
            <a:fillRect/>
          </a:stretch>
        </p:blipFill>
        <p:spPr>
          <a:xfrm>
            <a:off x="1301864" y="1373018"/>
            <a:ext cx="2513855" cy="2969010"/>
          </a:xfrm>
          <a:prstGeom prst="rect">
            <a:avLst/>
          </a:prstGeom>
        </p:spPr>
      </p:pic>
      <p:pic>
        <p:nvPicPr>
          <p:cNvPr id="17" name="图片 16">
            <a:extLst>
              <a:ext uri="{FF2B5EF4-FFF2-40B4-BE49-F238E27FC236}">
                <a16:creationId xmlns:a16="http://schemas.microsoft.com/office/drawing/2014/main" id="{D744D6F4-87AE-4179-ABBA-6C9599C18394}"/>
              </a:ext>
            </a:extLst>
          </p:cNvPr>
          <p:cNvPicPr>
            <a:picLocks noChangeAspect="1"/>
          </p:cNvPicPr>
          <p:nvPr/>
        </p:nvPicPr>
        <p:blipFill>
          <a:blip r:embed="rId4"/>
          <a:stretch>
            <a:fillRect/>
          </a:stretch>
        </p:blipFill>
        <p:spPr>
          <a:xfrm>
            <a:off x="5352858" y="1350638"/>
            <a:ext cx="2513855" cy="3013770"/>
          </a:xfrm>
          <a:prstGeom prst="rect">
            <a:avLst/>
          </a:prstGeom>
        </p:spPr>
      </p:pic>
      <p:sp>
        <p:nvSpPr>
          <p:cNvPr id="22" name="Google Shape;86;p17">
            <a:extLst>
              <a:ext uri="{FF2B5EF4-FFF2-40B4-BE49-F238E27FC236}">
                <a16:creationId xmlns:a16="http://schemas.microsoft.com/office/drawing/2014/main" id="{FB71159B-0E14-4FD8-AA98-DE216A2AB4DD}"/>
              </a:ext>
            </a:extLst>
          </p:cNvPr>
          <p:cNvSpPr txBox="1">
            <a:spLocks/>
          </p:cNvSpPr>
          <p:nvPr/>
        </p:nvSpPr>
        <p:spPr>
          <a:xfrm>
            <a:off x="1406274" y="972965"/>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F</a:t>
            </a:r>
            <a:r>
              <a:rPr lang="en-US" altLang="zh-CN" sz="1600" dirty="0"/>
              <a:t>or small files (100MB):</a:t>
            </a:r>
            <a:endParaRPr lang="en-US" sz="1600" dirty="0"/>
          </a:p>
        </p:txBody>
      </p:sp>
      <p:sp>
        <p:nvSpPr>
          <p:cNvPr id="23" name="Google Shape;86;p17">
            <a:extLst>
              <a:ext uri="{FF2B5EF4-FFF2-40B4-BE49-F238E27FC236}">
                <a16:creationId xmlns:a16="http://schemas.microsoft.com/office/drawing/2014/main" id="{37EE73A5-8595-432C-A312-4C539FADA325}"/>
              </a:ext>
            </a:extLst>
          </p:cNvPr>
          <p:cNvSpPr txBox="1">
            <a:spLocks/>
          </p:cNvSpPr>
          <p:nvPr/>
        </p:nvSpPr>
        <p:spPr>
          <a:xfrm>
            <a:off x="5513389" y="972964"/>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F</a:t>
            </a:r>
            <a:r>
              <a:rPr lang="en-US" altLang="zh-CN" sz="1600" dirty="0"/>
              <a:t>or large files (1GB):</a:t>
            </a:r>
            <a:endParaRPr lang="en-US" sz="1600" dirty="0"/>
          </a:p>
        </p:txBody>
      </p:sp>
      <p:sp>
        <p:nvSpPr>
          <p:cNvPr id="24" name="Google Shape;86;p17">
            <a:extLst>
              <a:ext uri="{FF2B5EF4-FFF2-40B4-BE49-F238E27FC236}">
                <a16:creationId xmlns:a16="http://schemas.microsoft.com/office/drawing/2014/main" id="{3F41C2CC-80D9-4B57-BE99-9570D5773BD9}"/>
              </a:ext>
            </a:extLst>
          </p:cNvPr>
          <p:cNvSpPr txBox="1">
            <a:spLocks/>
          </p:cNvSpPr>
          <p:nvPr/>
        </p:nvSpPr>
        <p:spPr>
          <a:xfrm>
            <a:off x="2215192" y="4248586"/>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11s</a:t>
            </a:r>
          </a:p>
        </p:txBody>
      </p:sp>
      <p:sp>
        <p:nvSpPr>
          <p:cNvPr id="25" name="Google Shape;86;p17">
            <a:extLst>
              <a:ext uri="{FF2B5EF4-FFF2-40B4-BE49-F238E27FC236}">
                <a16:creationId xmlns:a16="http://schemas.microsoft.com/office/drawing/2014/main" id="{86922920-41A0-442B-B6E4-47F5FC48351C}"/>
              </a:ext>
            </a:extLst>
          </p:cNvPr>
          <p:cNvSpPr txBox="1">
            <a:spLocks/>
          </p:cNvSpPr>
          <p:nvPr/>
        </p:nvSpPr>
        <p:spPr>
          <a:xfrm>
            <a:off x="6210747" y="4258894"/>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10min</a:t>
            </a:r>
          </a:p>
        </p:txBody>
      </p:sp>
    </p:spTree>
    <p:extLst>
      <p:ext uri="{BB962C8B-B14F-4D97-AF65-F5344CB8AC3E}">
        <p14:creationId xmlns:p14="http://schemas.microsoft.com/office/powerpoint/2010/main" val="2821668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865286" y="309878"/>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Indexing</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9" name="Google Shape;85;p17">
            <a:extLst>
              <a:ext uri="{FF2B5EF4-FFF2-40B4-BE49-F238E27FC236}">
                <a16:creationId xmlns:a16="http://schemas.microsoft.com/office/drawing/2014/main" id="{3B352E47-BF5D-4CE7-8DED-CC448DBA251A}"/>
              </a:ext>
            </a:extLst>
          </p:cNvPr>
          <p:cNvSpPr txBox="1">
            <a:spLocks/>
          </p:cNvSpPr>
          <p:nvPr/>
        </p:nvSpPr>
        <p:spPr>
          <a:xfrm>
            <a:off x="865286" y="608765"/>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Compare the performance:</a:t>
            </a:r>
          </a:p>
        </p:txBody>
      </p:sp>
      <p:grpSp>
        <p:nvGrpSpPr>
          <p:cNvPr id="32" name="Google Shape;471;p43">
            <a:extLst>
              <a:ext uri="{FF2B5EF4-FFF2-40B4-BE49-F238E27FC236}">
                <a16:creationId xmlns:a16="http://schemas.microsoft.com/office/drawing/2014/main" id="{B2DCD726-73B2-4549-8074-AFF019C827F0}"/>
              </a:ext>
            </a:extLst>
          </p:cNvPr>
          <p:cNvGrpSpPr/>
          <p:nvPr/>
        </p:nvGrpSpPr>
        <p:grpSpPr>
          <a:xfrm>
            <a:off x="1455654" y="1584799"/>
            <a:ext cx="3095681" cy="2783072"/>
            <a:chOff x="3778727" y="4460423"/>
            <a:chExt cx="720160" cy="647437"/>
          </a:xfrm>
        </p:grpSpPr>
        <p:sp>
          <p:nvSpPr>
            <p:cNvPr id="33" name="Google Shape;472;p43">
              <a:extLst>
                <a:ext uri="{FF2B5EF4-FFF2-40B4-BE49-F238E27FC236}">
                  <a16:creationId xmlns:a16="http://schemas.microsoft.com/office/drawing/2014/main" id="{041179BE-9593-4360-B851-AE724857C96E}"/>
                </a:ext>
              </a:extLst>
            </p:cNvPr>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lt1"/>
                  </a:solidFill>
                  <a:latin typeface="Ubuntu"/>
                  <a:ea typeface="Ubuntu"/>
                  <a:cs typeface="Ubuntu"/>
                  <a:sym typeface="Ubuntu"/>
                </a:rPr>
                <a:t>M</a:t>
              </a:r>
              <a:r>
                <a:rPr lang="en" sz="1200" b="1" i="0" u="none" strike="noStrike" cap="none" dirty="0">
                  <a:solidFill>
                    <a:schemeClr val="lt1"/>
                  </a:solidFill>
                  <a:latin typeface="Ubuntu"/>
                  <a:ea typeface="Ubuntu"/>
                  <a:cs typeface="Ubuntu"/>
                  <a:sym typeface="Ubuntu"/>
                </a:rPr>
                <a:t>ore than 1h</a:t>
              </a:r>
              <a:endParaRPr sz="1200" b="1" i="0" u="none" strike="noStrike" cap="none" dirty="0">
                <a:solidFill>
                  <a:schemeClr val="lt1"/>
                </a:solidFill>
                <a:latin typeface="Ubuntu"/>
                <a:ea typeface="Ubuntu"/>
                <a:cs typeface="Ubuntu"/>
                <a:sym typeface="Ubuntu"/>
              </a:endParaRPr>
            </a:p>
          </p:txBody>
        </p:sp>
        <p:sp>
          <p:nvSpPr>
            <p:cNvPr id="34" name="Google Shape;473;p43">
              <a:extLst>
                <a:ext uri="{FF2B5EF4-FFF2-40B4-BE49-F238E27FC236}">
                  <a16:creationId xmlns:a16="http://schemas.microsoft.com/office/drawing/2014/main" id="{F4F862EC-AC52-40DD-B620-093E17B427E5}"/>
                </a:ext>
              </a:extLst>
            </p:cNvPr>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dirty="0">
                  <a:solidFill>
                    <a:schemeClr val="lt1"/>
                  </a:solidFill>
                  <a:latin typeface="Ubuntu"/>
                  <a:ea typeface="Ubuntu"/>
                  <a:cs typeface="Ubuntu"/>
                  <a:sym typeface="Ubuntu"/>
                </a:rPr>
                <a:t>C</a:t>
              </a:r>
              <a:r>
                <a:rPr lang="en" sz="1200" b="1" dirty="0">
                  <a:solidFill>
                    <a:schemeClr val="lt1"/>
                  </a:solidFill>
                  <a:latin typeface="Ubuntu"/>
                  <a:ea typeface="Ubuntu"/>
                  <a:cs typeface="Ubuntu"/>
                  <a:sym typeface="Ubuntu"/>
                </a:rPr>
                <a:t>annot run</a:t>
              </a:r>
              <a:endParaRPr sz="1200" b="1" i="0" u="none" strike="noStrike" cap="none" dirty="0">
                <a:solidFill>
                  <a:schemeClr val="lt1"/>
                </a:solidFill>
                <a:latin typeface="Ubuntu"/>
                <a:ea typeface="Ubuntu"/>
                <a:cs typeface="Ubuntu"/>
                <a:sym typeface="Ubuntu"/>
              </a:endParaRPr>
            </a:p>
          </p:txBody>
        </p:sp>
        <p:sp>
          <p:nvSpPr>
            <p:cNvPr id="35" name="Google Shape;474;p43">
              <a:extLst>
                <a:ext uri="{FF2B5EF4-FFF2-40B4-BE49-F238E27FC236}">
                  <a16:creationId xmlns:a16="http://schemas.microsoft.com/office/drawing/2014/main" id="{D7C6A8EE-BC2F-49B0-B5E8-75B1E82B6861}"/>
                </a:ext>
              </a:extLst>
            </p:cNvPr>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Ubuntu"/>
                  <a:ea typeface="Ubuntu"/>
                  <a:cs typeface="Ubuntu"/>
                  <a:sym typeface="Ubuntu"/>
                </a:rPr>
                <a:t>11s</a:t>
              </a:r>
              <a:endParaRPr sz="1200" b="1" i="0" u="none" strike="noStrike" cap="none" dirty="0">
                <a:solidFill>
                  <a:schemeClr val="lt1"/>
                </a:solidFill>
                <a:latin typeface="Ubuntu"/>
                <a:ea typeface="Ubuntu"/>
                <a:cs typeface="Ubuntu"/>
                <a:sym typeface="Ubuntu"/>
              </a:endParaRPr>
            </a:p>
          </p:txBody>
        </p:sp>
        <p:sp>
          <p:nvSpPr>
            <p:cNvPr id="36" name="Google Shape;475;p43">
              <a:extLst>
                <a:ext uri="{FF2B5EF4-FFF2-40B4-BE49-F238E27FC236}">
                  <a16:creationId xmlns:a16="http://schemas.microsoft.com/office/drawing/2014/main" id="{6307844A-E0E1-4882-A2E5-DCA902B7E7F4}"/>
                </a:ext>
              </a:extLst>
            </p:cNvPr>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Ubuntu"/>
                  <a:ea typeface="Ubuntu"/>
                  <a:cs typeface="Ubuntu"/>
                  <a:sym typeface="Ubuntu"/>
                </a:rPr>
                <a:t>10min</a:t>
              </a:r>
              <a:endParaRPr sz="1200" b="1" i="0" u="none" strike="noStrike" cap="none" dirty="0">
                <a:solidFill>
                  <a:schemeClr val="lt1"/>
                </a:solidFill>
                <a:latin typeface="Ubuntu"/>
                <a:ea typeface="Ubuntu"/>
                <a:cs typeface="Ubuntu"/>
                <a:sym typeface="Ubuntu"/>
              </a:endParaRPr>
            </a:p>
          </p:txBody>
        </p:sp>
        <p:sp>
          <p:nvSpPr>
            <p:cNvPr id="37" name="Google Shape;476;p43">
              <a:extLst>
                <a:ext uri="{FF2B5EF4-FFF2-40B4-BE49-F238E27FC236}">
                  <a16:creationId xmlns:a16="http://schemas.microsoft.com/office/drawing/2014/main" id="{2962426C-4788-441D-996C-86AFBD0EB16E}"/>
                </a:ext>
              </a:extLst>
            </p:cNvPr>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Ubuntu"/>
                  <a:ea typeface="Ubuntu"/>
                  <a:cs typeface="Ubuntu"/>
                  <a:sym typeface="Ubuntu"/>
                </a:rPr>
                <a:t>52s</a:t>
              </a:r>
              <a:endParaRPr sz="1200" b="1" i="0" u="none" strike="noStrike" cap="none" dirty="0">
                <a:solidFill>
                  <a:schemeClr val="lt1"/>
                </a:solidFill>
                <a:latin typeface="Ubuntu"/>
                <a:ea typeface="Ubuntu"/>
                <a:cs typeface="Ubuntu"/>
                <a:sym typeface="Ubuntu"/>
              </a:endParaRPr>
            </a:p>
          </p:txBody>
        </p:sp>
        <p:sp>
          <p:nvSpPr>
            <p:cNvPr id="38" name="Google Shape;477;p43">
              <a:extLst>
                <a:ext uri="{FF2B5EF4-FFF2-40B4-BE49-F238E27FC236}">
                  <a16:creationId xmlns:a16="http://schemas.microsoft.com/office/drawing/2014/main" id="{09CC84D5-9D8C-4526-A607-2921A0FB09BA}"/>
                </a:ext>
              </a:extLst>
            </p:cNvPr>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Ubuntu"/>
                  <a:ea typeface="Ubuntu"/>
                  <a:cs typeface="Ubuntu"/>
                  <a:sym typeface="Ubuntu"/>
                </a:rPr>
                <a:t>12min</a:t>
              </a:r>
              <a:endParaRPr sz="1200" b="1" i="0" u="none" strike="noStrike" cap="none" dirty="0">
                <a:solidFill>
                  <a:schemeClr val="lt1"/>
                </a:solidFill>
                <a:latin typeface="Ubuntu"/>
                <a:ea typeface="Ubuntu"/>
                <a:cs typeface="Ubuntu"/>
                <a:sym typeface="Ubuntu"/>
              </a:endParaRPr>
            </a:p>
          </p:txBody>
        </p:sp>
        <p:sp>
          <p:nvSpPr>
            <p:cNvPr id="39" name="Google Shape;478;p43">
              <a:extLst>
                <a:ext uri="{FF2B5EF4-FFF2-40B4-BE49-F238E27FC236}">
                  <a16:creationId xmlns:a16="http://schemas.microsoft.com/office/drawing/2014/main" id="{2E741D8A-5930-403C-B2DC-E312E856E6E5}"/>
                </a:ext>
              </a:extLst>
            </p:cNvPr>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Ubuntu"/>
                <a:ea typeface="Ubuntu"/>
                <a:cs typeface="Ubuntu"/>
                <a:sym typeface="Ubuntu"/>
              </a:endParaRPr>
            </a:p>
          </p:txBody>
        </p:sp>
      </p:grpSp>
      <p:cxnSp>
        <p:nvCxnSpPr>
          <p:cNvPr id="40" name="Google Shape;479;p43">
            <a:extLst>
              <a:ext uri="{FF2B5EF4-FFF2-40B4-BE49-F238E27FC236}">
                <a16:creationId xmlns:a16="http://schemas.microsoft.com/office/drawing/2014/main" id="{34F420C9-B8C6-4408-A9D4-8A391818A696}"/>
              </a:ext>
            </a:extLst>
          </p:cNvPr>
          <p:cNvCxnSpPr/>
          <p:nvPr/>
        </p:nvCxnSpPr>
        <p:spPr>
          <a:xfrm>
            <a:off x="4482641" y="2045536"/>
            <a:ext cx="906900" cy="0"/>
          </a:xfrm>
          <a:prstGeom prst="straightConnector1">
            <a:avLst/>
          </a:prstGeom>
          <a:noFill/>
          <a:ln w="9525" cap="flat" cmpd="sng">
            <a:solidFill>
              <a:srgbClr val="EA9999"/>
            </a:solidFill>
            <a:prstDash val="solid"/>
            <a:round/>
            <a:headEnd type="oval" w="med" len="med"/>
            <a:tailEnd type="oval" w="med" len="med"/>
          </a:ln>
        </p:spPr>
      </p:cxnSp>
      <p:sp>
        <p:nvSpPr>
          <p:cNvPr id="41" name="Google Shape;480;p43">
            <a:extLst>
              <a:ext uri="{FF2B5EF4-FFF2-40B4-BE49-F238E27FC236}">
                <a16:creationId xmlns:a16="http://schemas.microsoft.com/office/drawing/2014/main" id="{83F72BF2-F45A-48EF-9871-85DFE14AE958}"/>
              </a:ext>
            </a:extLst>
          </p:cNvPr>
          <p:cNvSpPr txBox="1"/>
          <p:nvPr/>
        </p:nvSpPr>
        <p:spPr>
          <a:xfrm>
            <a:off x="5542372" y="1897925"/>
            <a:ext cx="2390700" cy="29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100" b="1" dirty="0">
                <a:solidFill>
                  <a:schemeClr val="dk1"/>
                </a:solidFill>
                <a:latin typeface="Ubuntu"/>
                <a:ea typeface="Ubuntu"/>
                <a:cs typeface="Ubuntu"/>
                <a:sym typeface="Ubuntu"/>
              </a:rPr>
              <a:t>Spark, MapReduce, Small files</a:t>
            </a:r>
            <a:endParaRPr sz="1100" b="1" dirty="0">
              <a:solidFill>
                <a:schemeClr val="dk1"/>
              </a:solidFill>
              <a:latin typeface="Ubuntu"/>
              <a:ea typeface="Ubuntu"/>
              <a:cs typeface="Ubuntu"/>
              <a:sym typeface="Ubuntu"/>
            </a:endParaRPr>
          </a:p>
        </p:txBody>
      </p:sp>
      <p:cxnSp>
        <p:nvCxnSpPr>
          <p:cNvPr id="42" name="Google Shape;481;p43">
            <a:extLst>
              <a:ext uri="{FF2B5EF4-FFF2-40B4-BE49-F238E27FC236}">
                <a16:creationId xmlns:a16="http://schemas.microsoft.com/office/drawing/2014/main" id="{51348058-BF5F-47D1-BCE5-DAABEE6A0D3C}"/>
              </a:ext>
            </a:extLst>
          </p:cNvPr>
          <p:cNvCxnSpPr/>
          <p:nvPr/>
        </p:nvCxnSpPr>
        <p:spPr>
          <a:xfrm>
            <a:off x="4349080" y="2458747"/>
            <a:ext cx="1040400" cy="0"/>
          </a:xfrm>
          <a:prstGeom prst="straightConnector1">
            <a:avLst/>
          </a:prstGeom>
          <a:noFill/>
          <a:ln w="9525" cap="flat" cmpd="sng">
            <a:solidFill>
              <a:srgbClr val="DD7E6B"/>
            </a:solidFill>
            <a:prstDash val="solid"/>
            <a:round/>
            <a:headEnd type="oval" w="med" len="med"/>
            <a:tailEnd type="oval" w="med" len="med"/>
          </a:ln>
        </p:spPr>
      </p:cxnSp>
      <p:sp>
        <p:nvSpPr>
          <p:cNvPr id="43" name="Google Shape;482;p43">
            <a:extLst>
              <a:ext uri="{FF2B5EF4-FFF2-40B4-BE49-F238E27FC236}">
                <a16:creationId xmlns:a16="http://schemas.microsoft.com/office/drawing/2014/main" id="{85189C17-B1A3-4E5E-B90C-20D3CA911CCC}"/>
              </a:ext>
            </a:extLst>
          </p:cNvPr>
          <p:cNvSpPr txBox="1"/>
          <p:nvPr/>
        </p:nvSpPr>
        <p:spPr>
          <a:xfrm>
            <a:off x="5542372" y="2311128"/>
            <a:ext cx="2390700" cy="29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altLang="zh-CN" sz="1100" b="1" dirty="0">
                <a:solidFill>
                  <a:schemeClr val="dk1"/>
                </a:solidFill>
                <a:latin typeface="Ubuntu"/>
                <a:ea typeface="Ubuntu"/>
                <a:cs typeface="Ubuntu"/>
                <a:sym typeface="Ubuntu"/>
              </a:rPr>
              <a:t>Single node, MapReduce, Small files</a:t>
            </a:r>
          </a:p>
        </p:txBody>
      </p:sp>
      <p:cxnSp>
        <p:nvCxnSpPr>
          <p:cNvPr id="44" name="Google Shape;483;p43">
            <a:extLst>
              <a:ext uri="{FF2B5EF4-FFF2-40B4-BE49-F238E27FC236}">
                <a16:creationId xmlns:a16="http://schemas.microsoft.com/office/drawing/2014/main" id="{70AB5189-D65B-4806-AEC7-0BD68F0E33A4}"/>
              </a:ext>
            </a:extLst>
          </p:cNvPr>
          <p:cNvCxnSpPr/>
          <p:nvPr/>
        </p:nvCxnSpPr>
        <p:spPr>
          <a:xfrm>
            <a:off x="4159280" y="2871958"/>
            <a:ext cx="1230000" cy="0"/>
          </a:xfrm>
          <a:prstGeom prst="straightConnector1">
            <a:avLst/>
          </a:prstGeom>
          <a:noFill/>
          <a:ln w="9525" cap="flat" cmpd="sng">
            <a:solidFill>
              <a:schemeClr val="accent3"/>
            </a:solidFill>
            <a:prstDash val="solid"/>
            <a:round/>
            <a:headEnd type="oval" w="med" len="med"/>
            <a:tailEnd type="oval" w="med" len="med"/>
          </a:ln>
        </p:spPr>
      </p:cxnSp>
      <p:sp>
        <p:nvSpPr>
          <p:cNvPr id="45" name="Google Shape;484;p43">
            <a:extLst>
              <a:ext uri="{FF2B5EF4-FFF2-40B4-BE49-F238E27FC236}">
                <a16:creationId xmlns:a16="http://schemas.microsoft.com/office/drawing/2014/main" id="{684C5ACF-4167-4EFA-A813-F186616ADA81}"/>
              </a:ext>
            </a:extLst>
          </p:cNvPr>
          <p:cNvSpPr txBox="1"/>
          <p:nvPr/>
        </p:nvSpPr>
        <p:spPr>
          <a:xfrm>
            <a:off x="5542372" y="2724331"/>
            <a:ext cx="2390700" cy="29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altLang="zh-CN" sz="1100" b="1" dirty="0">
                <a:solidFill>
                  <a:schemeClr val="dk1"/>
                </a:solidFill>
                <a:latin typeface="Ubuntu"/>
                <a:ea typeface="Ubuntu"/>
                <a:cs typeface="Ubuntu"/>
                <a:sym typeface="Ubuntu"/>
              </a:rPr>
              <a:t>Spark, MapReduce, Large files</a:t>
            </a:r>
          </a:p>
        </p:txBody>
      </p:sp>
      <p:cxnSp>
        <p:nvCxnSpPr>
          <p:cNvPr id="46" name="Google Shape;485;p43">
            <a:extLst>
              <a:ext uri="{FF2B5EF4-FFF2-40B4-BE49-F238E27FC236}">
                <a16:creationId xmlns:a16="http://schemas.microsoft.com/office/drawing/2014/main" id="{924FA8B9-4572-46CA-9E4A-65EDB7BB2124}"/>
              </a:ext>
            </a:extLst>
          </p:cNvPr>
          <p:cNvCxnSpPr/>
          <p:nvPr/>
        </p:nvCxnSpPr>
        <p:spPr>
          <a:xfrm>
            <a:off x="3997600" y="3285148"/>
            <a:ext cx="1391700" cy="0"/>
          </a:xfrm>
          <a:prstGeom prst="straightConnector1">
            <a:avLst/>
          </a:prstGeom>
          <a:noFill/>
          <a:ln w="9525" cap="flat" cmpd="sng">
            <a:solidFill>
              <a:schemeClr val="accent4"/>
            </a:solidFill>
            <a:prstDash val="solid"/>
            <a:round/>
            <a:headEnd type="oval" w="med" len="med"/>
            <a:tailEnd type="oval" w="med" len="med"/>
          </a:ln>
        </p:spPr>
      </p:cxnSp>
      <p:sp>
        <p:nvSpPr>
          <p:cNvPr id="47" name="Google Shape;486;p43">
            <a:extLst>
              <a:ext uri="{FF2B5EF4-FFF2-40B4-BE49-F238E27FC236}">
                <a16:creationId xmlns:a16="http://schemas.microsoft.com/office/drawing/2014/main" id="{B468B2B9-3DFF-43AA-9829-4E5797D27D63}"/>
              </a:ext>
            </a:extLst>
          </p:cNvPr>
          <p:cNvSpPr txBox="1"/>
          <p:nvPr/>
        </p:nvSpPr>
        <p:spPr>
          <a:xfrm>
            <a:off x="5542372" y="3137533"/>
            <a:ext cx="2527038" cy="29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altLang="zh-CN" sz="1100" b="1" dirty="0">
                <a:solidFill>
                  <a:schemeClr val="dk1"/>
                </a:solidFill>
                <a:latin typeface="Ubuntu"/>
                <a:ea typeface="Ubuntu"/>
                <a:cs typeface="Ubuntu"/>
                <a:sym typeface="Ubuntu"/>
              </a:rPr>
              <a:t>Single node, MapReduce, Large files</a:t>
            </a:r>
          </a:p>
        </p:txBody>
      </p:sp>
      <p:cxnSp>
        <p:nvCxnSpPr>
          <p:cNvPr id="48" name="Google Shape;487;p43">
            <a:extLst>
              <a:ext uri="{FF2B5EF4-FFF2-40B4-BE49-F238E27FC236}">
                <a16:creationId xmlns:a16="http://schemas.microsoft.com/office/drawing/2014/main" id="{4EC759F8-780A-46F5-86EE-71124E7CEAFF}"/>
              </a:ext>
            </a:extLst>
          </p:cNvPr>
          <p:cNvCxnSpPr/>
          <p:nvPr/>
        </p:nvCxnSpPr>
        <p:spPr>
          <a:xfrm>
            <a:off x="3821849" y="3698360"/>
            <a:ext cx="1567500" cy="0"/>
          </a:xfrm>
          <a:prstGeom prst="straightConnector1">
            <a:avLst/>
          </a:prstGeom>
          <a:noFill/>
          <a:ln w="9525" cap="flat" cmpd="sng">
            <a:solidFill>
              <a:schemeClr val="accent5"/>
            </a:solidFill>
            <a:prstDash val="solid"/>
            <a:round/>
            <a:headEnd type="oval" w="med" len="med"/>
            <a:tailEnd type="oval" w="med" len="med"/>
          </a:ln>
        </p:spPr>
      </p:cxnSp>
      <p:sp>
        <p:nvSpPr>
          <p:cNvPr id="49" name="Google Shape;488;p43">
            <a:extLst>
              <a:ext uri="{FF2B5EF4-FFF2-40B4-BE49-F238E27FC236}">
                <a16:creationId xmlns:a16="http://schemas.microsoft.com/office/drawing/2014/main" id="{38F2FA3F-D4F5-47BA-B7F7-FDAAB65A26BB}"/>
              </a:ext>
            </a:extLst>
          </p:cNvPr>
          <p:cNvSpPr txBox="1"/>
          <p:nvPr/>
        </p:nvSpPr>
        <p:spPr>
          <a:xfrm>
            <a:off x="5542372" y="3550736"/>
            <a:ext cx="2390700" cy="29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100" b="1" dirty="0">
                <a:solidFill>
                  <a:schemeClr val="dk1"/>
                </a:solidFill>
                <a:latin typeface="Ubuntu"/>
                <a:ea typeface="Ubuntu"/>
                <a:cs typeface="Ubuntu"/>
                <a:sym typeface="Ubuntu"/>
              </a:rPr>
              <a:t>No Spark &amp; Mapreduce, </a:t>
            </a:r>
            <a:r>
              <a:rPr lang="en-US" altLang="zh-CN" sz="1100" b="1" dirty="0">
                <a:solidFill>
                  <a:schemeClr val="dk1"/>
                </a:solidFill>
                <a:latin typeface="Ubuntu"/>
                <a:ea typeface="Ubuntu"/>
                <a:cs typeface="Ubuntu"/>
                <a:sym typeface="Ubuntu"/>
              </a:rPr>
              <a:t>Small files</a:t>
            </a:r>
            <a:endParaRPr sz="1100" b="1" dirty="0">
              <a:solidFill>
                <a:schemeClr val="dk1"/>
              </a:solidFill>
              <a:latin typeface="Ubuntu"/>
              <a:ea typeface="Ubuntu"/>
              <a:cs typeface="Ubuntu"/>
              <a:sym typeface="Ubuntu"/>
            </a:endParaRPr>
          </a:p>
        </p:txBody>
      </p:sp>
      <p:cxnSp>
        <p:nvCxnSpPr>
          <p:cNvPr id="50" name="Google Shape;489;p43">
            <a:extLst>
              <a:ext uri="{FF2B5EF4-FFF2-40B4-BE49-F238E27FC236}">
                <a16:creationId xmlns:a16="http://schemas.microsoft.com/office/drawing/2014/main" id="{B40EF82F-515A-4838-A42B-B5FD2AB8521E}"/>
              </a:ext>
            </a:extLst>
          </p:cNvPr>
          <p:cNvCxnSpPr/>
          <p:nvPr/>
        </p:nvCxnSpPr>
        <p:spPr>
          <a:xfrm>
            <a:off x="3639085" y="4111549"/>
            <a:ext cx="1743000" cy="0"/>
          </a:xfrm>
          <a:prstGeom prst="straightConnector1">
            <a:avLst/>
          </a:prstGeom>
          <a:noFill/>
          <a:ln w="9525" cap="flat" cmpd="sng">
            <a:solidFill>
              <a:schemeClr val="accent6"/>
            </a:solidFill>
            <a:prstDash val="solid"/>
            <a:round/>
            <a:headEnd type="oval" w="med" len="med"/>
            <a:tailEnd type="oval" w="med" len="med"/>
          </a:ln>
        </p:spPr>
      </p:cxnSp>
      <p:sp>
        <p:nvSpPr>
          <p:cNvPr id="51" name="Google Shape;490;p43">
            <a:extLst>
              <a:ext uri="{FF2B5EF4-FFF2-40B4-BE49-F238E27FC236}">
                <a16:creationId xmlns:a16="http://schemas.microsoft.com/office/drawing/2014/main" id="{57699C38-99A2-4196-8F64-517229E83891}"/>
              </a:ext>
            </a:extLst>
          </p:cNvPr>
          <p:cNvSpPr txBox="1"/>
          <p:nvPr/>
        </p:nvSpPr>
        <p:spPr>
          <a:xfrm>
            <a:off x="5542371" y="3963939"/>
            <a:ext cx="2527039" cy="29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altLang="zh-CN" sz="1100" b="1" dirty="0">
                <a:solidFill>
                  <a:schemeClr val="dk1"/>
                </a:solidFill>
                <a:latin typeface="Ubuntu"/>
                <a:ea typeface="Ubuntu"/>
                <a:cs typeface="Ubuntu"/>
                <a:sym typeface="Ubuntu"/>
              </a:rPr>
              <a:t>No Spark &amp; </a:t>
            </a:r>
            <a:r>
              <a:rPr lang="en-US" altLang="zh-CN" sz="1100" b="1" dirty="0" err="1">
                <a:solidFill>
                  <a:schemeClr val="dk1"/>
                </a:solidFill>
                <a:latin typeface="Ubuntu"/>
                <a:ea typeface="Ubuntu"/>
                <a:cs typeface="Ubuntu"/>
                <a:sym typeface="Ubuntu"/>
              </a:rPr>
              <a:t>Mapreduce</a:t>
            </a:r>
            <a:r>
              <a:rPr lang="en-US" altLang="zh-CN" sz="1100" b="1" dirty="0">
                <a:solidFill>
                  <a:schemeClr val="dk1"/>
                </a:solidFill>
                <a:latin typeface="Ubuntu"/>
                <a:ea typeface="Ubuntu"/>
                <a:cs typeface="Ubuntu"/>
                <a:sym typeface="Ubuntu"/>
              </a:rPr>
              <a:t>, Large files</a:t>
            </a:r>
          </a:p>
        </p:txBody>
      </p:sp>
      <p:pic>
        <p:nvPicPr>
          <p:cNvPr id="1026" name="Picture 2">
            <a:extLst>
              <a:ext uri="{FF2B5EF4-FFF2-40B4-BE49-F238E27FC236}">
                <a16:creationId xmlns:a16="http://schemas.microsoft.com/office/drawing/2014/main" id="{DFCA5FBE-C32C-4D69-A5DF-8497330E469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906" b="99063" l="1641" r="96797">
                        <a14:foregroundMark x1="69766" y1="45156" x2="69766" y2="45156"/>
                        <a14:foregroundMark x1="70469" y1="42500" x2="74922" y2="25781"/>
                        <a14:foregroundMark x1="96797" y1="17500" x2="89063" y2="54688"/>
                        <a14:foregroundMark x1="74758" y1="76600" x2="72656" y2="82344"/>
                        <a14:foregroundMark x1="82031" y1="56719" x2="75923" y2="73413"/>
                        <a14:foregroundMark x1="18984" y1="90156" x2="18359" y2="99063"/>
                        <a14:foregroundMark x1="15078" y1="46406" x2="11250" y2="43125"/>
                        <a14:foregroundMark x1="5781" y1="53438" x2="5781" y2="53438"/>
                        <a14:foregroundMark x1="1641" y1="82344" x2="1641" y2="82344"/>
                        <a14:foregroundMark x1="51199" y1="79844" x2="49844" y2="86250"/>
                        <a14:foregroundMark x1="55000" y1="61875" x2="53598" y2="68503"/>
                        <a14:foregroundMark x1="65000" y1="68594" x2="61719" y2="85000"/>
                        <a14:foregroundMark x1="67500" y1="56094" x2="65970" y2="63744"/>
                        <a14:foregroundMark x1="79766" y1="3906" x2="79766" y2="3906"/>
                        <a14:backgroundMark x1="14766" y1="20000" x2="12188" y2="31563"/>
                        <a14:backgroundMark x1="10313" y1="12344" x2="31172" y2="26406"/>
                        <a14:backgroundMark x1="53047" y1="72813" x2="53047" y2="72813"/>
                        <a14:backgroundMark x1="52422" y1="75313" x2="52422" y2="75313"/>
                        <a14:backgroundMark x1="51797" y1="73438" x2="51797" y2="73438"/>
                        <a14:backgroundMark x1="52734" y1="73438" x2="52734" y2="73438"/>
                        <a14:backgroundMark x1="53047" y1="72813" x2="53047" y2="72813"/>
                        <a14:backgroundMark x1="51797" y1="79219" x2="51797" y2="79219"/>
                        <a14:backgroundMark x1="51484" y1="79844" x2="51484" y2="79844"/>
                        <a14:backgroundMark x1="51484" y1="77969" x2="54063" y2="73438"/>
                        <a14:backgroundMark x1="53359" y1="71406" x2="52734" y2="75938"/>
                        <a14:backgroundMark x1="53047" y1="68906" x2="53047" y2="68281"/>
                        <a14:backgroundMark x1="53359" y1="71406" x2="53359" y2="71406"/>
                        <a14:backgroundMark x1="53359" y1="68906" x2="54063" y2="70156"/>
                        <a14:backgroundMark x1="53672" y1="69531" x2="53672" y2="69531"/>
                        <a14:backgroundMark x1="51172" y1="77969" x2="51484" y2="79219"/>
                        <a14:backgroundMark x1="65234" y1="67969" x2="65234" y2="67969"/>
                        <a14:backgroundMark x1="65547" y1="64688" x2="65547" y2="64688"/>
                        <a14:backgroundMark x1="65547" y1="66094" x2="65547" y2="66094"/>
                        <a14:backgroundMark x1="65234" y1="65469" x2="65234" y2="65469"/>
                        <a14:backgroundMark x1="66484" y1="64063" x2="65859" y2="67969"/>
                        <a14:backgroundMark x1="65859" y1="64688" x2="65859" y2="68594"/>
                        <a14:backgroundMark x1="66484" y1="64063" x2="65859" y2="67344"/>
                        <a14:backgroundMark x1="75547" y1="73750" x2="76484" y2="77656"/>
                        <a14:backgroundMark x1="76797" y1="76406" x2="75234" y2="73125"/>
                        <a14:backgroundMark x1="76797" y1="78281" x2="76172" y2="73750"/>
                        <a14:backgroundMark x1="66484" y1="64063" x2="66172" y2="71875"/>
                        <a14:backgroundMark x1="66797" y1="66094" x2="66484" y2="75000"/>
                        <a14:backgroundMark x1="67188" y1="65469" x2="65859"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2078839" y="958193"/>
            <a:ext cx="2075275" cy="103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7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F4A24-AF6B-4EDC-96E7-659A9933896B}"/>
              </a:ext>
            </a:extLst>
          </p:cNvPr>
          <p:cNvSpPr>
            <a:spLocks noGrp="1"/>
          </p:cNvSpPr>
          <p:nvPr>
            <p:ph type="ctrTitle"/>
          </p:nvPr>
        </p:nvSpPr>
        <p:spPr>
          <a:xfrm>
            <a:off x="300509" y="1265100"/>
            <a:ext cx="7282800" cy="407254"/>
          </a:xfrm>
        </p:spPr>
        <p:txBody>
          <a:bodyPr/>
          <a:lstStyle/>
          <a:p>
            <a:r>
              <a:rPr lang="en-US" altLang="zh-CN" dirty="0"/>
              <a:t>Inverted Index </a:t>
            </a:r>
            <a:br>
              <a:rPr lang="en-US" altLang="zh-CN" dirty="0"/>
            </a:br>
            <a:r>
              <a:rPr lang="en-US" altLang="zh-CN" dirty="0"/>
              <a:t>based on </a:t>
            </a:r>
            <a:r>
              <a:rPr lang="en-US" altLang="zh-CN" dirty="0" err="1"/>
              <a:t>ElasticSearch</a:t>
            </a:r>
            <a:endParaRPr lang="zh-CN" altLang="en-US" dirty="0"/>
          </a:p>
        </p:txBody>
      </p:sp>
      <p:sp>
        <p:nvSpPr>
          <p:cNvPr id="7" name="文本框 6">
            <a:extLst>
              <a:ext uri="{FF2B5EF4-FFF2-40B4-BE49-F238E27FC236}">
                <a16:creationId xmlns:a16="http://schemas.microsoft.com/office/drawing/2014/main" id="{CF5255AD-159B-41EC-A1DA-5840405F033F}"/>
              </a:ext>
            </a:extLst>
          </p:cNvPr>
          <p:cNvSpPr txBox="1"/>
          <p:nvPr/>
        </p:nvSpPr>
        <p:spPr>
          <a:xfrm>
            <a:off x="461042" y="3633790"/>
            <a:ext cx="8068235" cy="1015663"/>
          </a:xfrm>
          <a:prstGeom prst="rect">
            <a:avLst/>
          </a:prstGeom>
          <a:noFill/>
        </p:spPr>
        <p:txBody>
          <a:bodyPr wrap="square" rtlCol="0">
            <a:spAutoFit/>
          </a:bodyPr>
          <a:lstStyle/>
          <a:p>
            <a:r>
              <a:rPr lang="en-US" altLang="zh-CN" sz="1800" dirty="0">
                <a:latin typeface="Ubuntu Light" panose="020B0604020202020204" charset="0"/>
              </a:rPr>
              <a:t>Uploading in Es engine, terminal Code:</a:t>
            </a:r>
          </a:p>
          <a:p>
            <a:endParaRPr lang="en-US" altLang="zh-CN" dirty="0">
              <a:latin typeface="Ubuntu Light" panose="020B0604020202020204" charset="0"/>
            </a:endParaRPr>
          </a:p>
          <a:p>
            <a:r>
              <a:rPr lang="en-US" altLang="zh-CN" b="1" i="1" dirty="0">
                <a:solidFill>
                  <a:schemeClr val="tx1"/>
                </a:solidFill>
                <a:latin typeface="Ubuntu Light" panose="020B0604020202020204" charset="0"/>
              </a:rPr>
              <a:t>$</a:t>
            </a:r>
            <a:r>
              <a:rPr lang="en-US" altLang="zh-CN" b="1" i="1" dirty="0">
                <a:solidFill>
                  <a:srgbClr val="FFFF00"/>
                </a:solidFill>
                <a:latin typeface="Ubuntu Light" panose="020B0604020202020204" charset="0"/>
              </a:rPr>
              <a:t>  </a:t>
            </a:r>
            <a:r>
              <a:rPr lang="de-CH" altLang="zh-CN" b="1" i="1" dirty="0">
                <a:latin typeface="Ubuntu Light" panose="020B0604020202020204" charset="0"/>
              </a:rPr>
              <a:t>curl -H 'Content-Type: application/x-ndjson' -XPOST ‘</a:t>
            </a:r>
            <a:r>
              <a:rPr lang="de-CH" altLang="zh-CN" b="1" i="1" dirty="0">
                <a:solidFill>
                  <a:srgbClr val="FFFF00"/>
                </a:solidFill>
                <a:latin typeface="Ubuntu Light" panose="020B0604020202020204" charset="0"/>
              </a:rPr>
              <a:t>localhost:9200</a:t>
            </a:r>
            <a:r>
              <a:rPr lang="de-CH" altLang="zh-CN" b="1" i="1" dirty="0">
                <a:latin typeface="Ubuntu Light" panose="020B0604020202020204" charset="0"/>
              </a:rPr>
              <a:t>/es/_bulk?pretty' --data-binary @</a:t>
            </a:r>
            <a:r>
              <a:rPr lang="de-CH" altLang="zh-CN" b="1" i="1" dirty="0">
                <a:solidFill>
                  <a:srgbClr val="FFFF00"/>
                </a:solidFill>
                <a:latin typeface="Ubuntu Light" panose="020B0604020202020204" charset="0"/>
              </a:rPr>
              <a:t>es_bonus.json</a:t>
            </a:r>
            <a:endParaRPr lang="zh-CN" altLang="en-US" b="1" i="1" dirty="0">
              <a:solidFill>
                <a:srgbClr val="FFFF00"/>
              </a:solidFill>
              <a:latin typeface="Ubuntu Light" panose="020B0604020202020204" charset="0"/>
            </a:endParaRPr>
          </a:p>
        </p:txBody>
      </p:sp>
      <p:pic>
        <p:nvPicPr>
          <p:cNvPr id="9" name="图片 8">
            <a:extLst>
              <a:ext uri="{FF2B5EF4-FFF2-40B4-BE49-F238E27FC236}">
                <a16:creationId xmlns:a16="http://schemas.microsoft.com/office/drawing/2014/main" id="{16FC839B-42D9-49E1-812F-0A481A0E67DF}"/>
              </a:ext>
            </a:extLst>
          </p:cNvPr>
          <p:cNvPicPr>
            <a:picLocks noChangeAspect="1"/>
          </p:cNvPicPr>
          <p:nvPr/>
        </p:nvPicPr>
        <p:blipFill>
          <a:blip r:embed="rId3"/>
          <a:stretch>
            <a:fillRect/>
          </a:stretch>
        </p:blipFill>
        <p:spPr>
          <a:xfrm>
            <a:off x="576303" y="1773776"/>
            <a:ext cx="6062108" cy="1791616"/>
          </a:xfrm>
          <a:prstGeom prst="rect">
            <a:avLst/>
          </a:prstGeom>
        </p:spPr>
      </p:pic>
      <p:sp>
        <p:nvSpPr>
          <p:cNvPr id="10" name="文本框 9">
            <a:extLst>
              <a:ext uri="{FF2B5EF4-FFF2-40B4-BE49-F238E27FC236}">
                <a16:creationId xmlns:a16="http://schemas.microsoft.com/office/drawing/2014/main" id="{E6FD869C-3F24-4670-8D7C-6414B3960174}"/>
              </a:ext>
            </a:extLst>
          </p:cNvPr>
          <p:cNvSpPr txBox="1"/>
          <p:nvPr/>
        </p:nvSpPr>
        <p:spPr>
          <a:xfrm>
            <a:off x="6745590" y="2756415"/>
            <a:ext cx="1107333" cy="830997"/>
          </a:xfrm>
          <a:prstGeom prst="rect">
            <a:avLst/>
          </a:prstGeom>
          <a:noFill/>
        </p:spPr>
        <p:txBody>
          <a:bodyPr wrap="square" rtlCol="0">
            <a:spAutoFit/>
          </a:bodyPr>
          <a:lstStyle/>
          <a:p>
            <a:endParaRPr lang="en-US" altLang="zh-CN" sz="2400" b="1" dirty="0">
              <a:latin typeface="Ubuntu Light" panose="020B0604020202020204" charset="0"/>
            </a:endParaRPr>
          </a:p>
          <a:p>
            <a:r>
              <a:rPr lang="en-US" altLang="zh-CN" sz="2400" b="1" dirty="0">
                <a:latin typeface="Ubuntu Light" panose="020B0604020202020204" charset="0"/>
              </a:rPr>
              <a:t>json.   </a:t>
            </a:r>
            <a:endParaRPr lang="zh-CN" altLang="en-US" sz="2400" b="1" dirty="0">
              <a:latin typeface="Ubuntu Light" panose="020B0604020202020204" charset="0"/>
            </a:endParaRPr>
          </a:p>
        </p:txBody>
      </p:sp>
      <p:pic>
        <p:nvPicPr>
          <p:cNvPr id="13" name="图形 12" descr="禁止标志">
            <a:extLst>
              <a:ext uri="{FF2B5EF4-FFF2-40B4-BE49-F238E27FC236}">
                <a16:creationId xmlns:a16="http://schemas.microsoft.com/office/drawing/2014/main" id="{9A7DC496-9B24-445D-A8C9-FD35D09B69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951" y="2331144"/>
            <a:ext cx="563944" cy="563944"/>
          </a:xfrm>
          <a:prstGeom prst="rect">
            <a:avLst/>
          </a:prstGeom>
        </p:spPr>
      </p:pic>
      <p:sp>
        <p:nvSpPr>
          <p:cNvPr id="15" name="文本框 14">
            <a:extLst>
              <a:ext uri="{FF2B5EF4-FFF2-40B4-BE49-F238E27FC236}">
                <a16:creationId xmlns:a16="http://schemas.microsoft.com/office/drawing/2014/main" id="{B2A25689-CEA6-468E-8895-DE8874624416}"/>
              </a:ext>
            </a:extLst>
          </p:cNvPr>
          <p:cNvSpPr txBox="1"/>
          <p:nvPr/>
        </p:nvSpPr>
        <p:spPr>
          <a:xfrm>
            <a:off x="6763533" y="1971585"/>
            <a:ext cx="653975" cy="1200329"/>
          </a:xfrm>
          <a:prstGeom prst="rect">
            <a:avLst/>
          </a:prstGeom>
          <a:noFill/>
        </p:spPr>
        <p:txBody>
          <a:bodyPr wrap="square" rtlCol="0">
            <a:spAutoFit/>
          </a:bodyPr>
          <a:lstStyle/>
          <a:p>
            <a:endParaRPr lang="en-US" altLang="zh-CN" sz="2400" b="1" dirty="0">
              <a:latin typeface="Ubuntu Light" panose="020B0604020202020204" charset="0"/>
            </a:endParaRPr>
          </a:p>
          <a:p>
            <a:r>
              <a:rPr lang="en-US" altLang="zh-CN" sz="2400" b="1" dirty="0">
                <a:latin typeface="Ubuntu Light" panose="020B0604020202020204" charset="0"/>
              </a:rPr>
              <a:t>txt.   </a:t>
            </a:r>
            <a:endParaRPr lang="zh-CN" altLang="en-US" sz="2400" b="1" dirty="0">
              <a:latin typeface="Ubuntu Light" panose="020B0604020202020204" charset="0"/>
            </a:endParaRPr>
          </a:p>
          <a:p>
            <a:endParaRPr lang="zh-CN" altLang="en-US" sz="2400" dirty="0">
              <a:latin typeface="Ubuntu Light" panose="020B0604020202020204" charset="0"/>
            </a:endParaRPr>
          </a:p>
        </p:txBody>
      </p:sp>
      <p:pic>
        <p:nvPicPr>
          <p:cNvPr id="17" name="图形 16" descr="竖起的大拇指手势 ">
            <a:extLst>
              <a:ext uri="{FF2B5EF4-FFF2-40B4-BE49-F238E27FC236}">
                <a16:creationId xmlns:a16="http://schemas.microsoft.com/office/drawing/2014/main" id="{A9C4932A-E3F2-4B41-91A1-81E44EB2E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26822" y="2981767"/>
            <a:ext cx="605645" cy="605645"/>
          </a:xfrm>
          <a:prstGeom prst="rect">
            <a:avLst/>
          </a:prstGeom>
        </p:spPr>
      </p:pic>
      <p:sp>
        <p:nvSpPr>
          <p:cNvPr id="25" name="文本框 24">
            <a:extLst>
              <a:ext uri="{FF2B5EF4-FFF2-40B4-BE49-F238E27FC236}">
                <a16:creationId xmlns:a16="http://schemas.microsoft.com/office/drawing/2014/main" id="{8FB761B9-4854-4DF2-BCC9-530830383C87}"/>
              </a:ext>
            </a:extLst>
          </p:cNvPr>
          <p:cNvSpPr txBox="1"/>
          <p:nvPr/>
        </p:nvSpPr>
        <p:spPr>
          <a:xfrm>
            <a:off x="6572186" y="1644657"/>
            <a:ext cx="1280737" cy="523220"/>
          </a:xfrm>
          <a:prstGeom prst="rect">
            <a:avLst/>
          </a:prstGeom>
          <a:noFill/>
        </p:spPr>
        <p:txBody>
          <a:bodyPr wrap="square" rtlCol="0">
            <a:spAutoFit/>
          </a:bodyPr>
          <a:lstStyle/>
          <a:p>
            <a:r>
              <a:rPr lang="en-US" altLang="zh-CN" sz="2800" b="1" i="1" dirty="0">
                <a:latin typeface="Ubuntu Light" panose="020B0604020202020204" charset="0"/>
              </a:rPr>
              <a:t>File:</a:t>
            </a:r>
            <a:endParaRPr lang="zh-CN" altLang="en-US" sz="2800" b="1" i="1" dirty="0">
              <a:latin typeface="Ubuntu Light" panose="020B0604020202020204" charset="0"/>
            </a:endParaRPr>
          </a:p>
        </p:txBody>
      </p:sp>
      <p:pic>
        <p:nvPicPr>
          <p:cNvPr id="27" name="图片 26">
            <a:extLst>
              <a:ext uri="{FF2B5EF4-FFF2-40B4-BE49-F238E27FC236}">
                <a16:creationId xmlns:a16="http://schemas.microsoft.com/office/drawing/2014/main" id="{86D5D4EE-717E-4AA7-B55B-48D1A94D770C}"/>
              </a:ext>
            </a:extLst>
          </p:cNvPr>
          <p:cNvPicPr>
            <a:picLocks noChangeAspect="1"/>
          </p:cNvPicPr>
          <p:nvPr/>
        </p:nvPicPr>
        <p:blipFill rotWithShape="1">
          <a:blip r:embed="rId8"/>
          <a:srcRect l="260" t="16078" r="13691" b="804"/>
          <a:stretch/>
        </p:blipFill>
        <p:spPr>
          <a:xfrm>
            <a:off x="1785421" y="757613"/>
            <a:ext cx="4858794" cy="3823942"/>
          </a:xfrm>
          <a:prstGeom prst="rect">
            <a:avLst/>
          </a:prstGeom>
        </p:spPr>
      </p:pic>
      <p:sp>
        <p:nvSpPr>
          <p:cNvPr id="30" name="椭圆 29">
            <a:extLst>
              <a:ext uri="{FF2B5EF4-FFF2-40B4-BE49-F238E27FC236}">
                <a16:creationId xmlns:a16="http://schemas.microsoft.com/office/drawing/2014/main" id="{D7AC8E4B-442E-4283-B4C7-C7C33CAB4E21}"/>
              </a:ext>
            </a:extLst>
          </p:cNvPr>
          <p:cNvSpPr/>
          <p:nvPr/>
        </p:nvSpPr>
        <p:spPr>
          <a:xfrm>
            <a:off x="5849971" y="2895088"/>
            <a:ext cx="978212" cy="969535"/>
          </a:xfrm>
          <a:prstGeom prst="ellipse">
            <a:avLst/>
          </a:prstGeom>
          <a:noFill/>
          <a:ln>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31452CD5-E420-48CE-8E51-E29EBF7C7B02}"/>
              </a:ext>
            </a:extLst>
          </p:cNvPr>
          <p:cNvSpPr/>
          <p:nvPr/>
        </p:nvSpPr>
        <p:spPr>
          <a:xfrm>
            <a:off x="1779617" y="2179841"/>
            <a:ext cx="978212" cy="231215"/>
          </a:xfrm>
          <a:prstGeom prst="ellipse">
            <a:avLst/>
          </a:prstGeom>
          <a:noFill/>
          <a:ln>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D0FCE0BC-0C36-467F-A866-9D36C5210A25}"/>
              </a:ext>
            </a:extLst>
          </p:cNvPr>
          <p:cNvSpPr/>
          <p:nvPr/>
        </p:nvSpPr>
        <p:spPr>
          <a:xfrm>
            <a:off x="2831049" y="774191"/>
            <a:ext cx="978212" cy="231215"/>
          </a:xfrm>
          <a:prstGeom prst="ellipse">
            <a:avLst/>
          </a:prstGeom>
          <a:noFill/>
          <a:ln>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5806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down)">
                                      <p:cBhvr>
                                        <p:cTn id="11" dur="500"/>
                                        <p:tgtEl>
                                          <p:spTgt spid="3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ctrTitle" idx="4294967295"/>
          </p:nvPr>
        </p:nvSpPr>
        <p:spPr>
          <a:xfrm>
            <a:off x="4134258" y="708342"/>
            <a:ext cx="4462283" cy="15888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3600" dirty="0"/>
              <a:t>Project Background and Goals</a:t>
            </a:r>
            <a:endParaRPr sz="3600" dirty="0"/>
          </a:p>
        </p:txBody>
      </p:sp>
      <p:sp>
        <p:nvSpPr>
          <p:cNvPr id="93" name="Google Shape;93;p18"/>
          <p:cNvSpPr txBox="1">
            <a:spLocks noGrp="1"/>
          </p:cNvSpPr>
          <p:nvPr>
            <p:ph type="subTitle" idx="4294967295"/>
          </p:nvPr>
        </p:nvSpPr>
        <p:spPr>
          <a:xfrm>
            <a:off x="4134258" y="1630755"/>
            <a:ext cx="3586800" cy="1665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400" dirty="0"/>
              <a:t>Nowadays, there is a huge amount of book resources on the Internet, and for readers, especially for children, it is extremely difficult to</a:t>
            </a:r>
            <a:r>
              <a:rPr lang="zh-CN" altLang="en-US" sz="1400" dirty="0"/>
              <a:t> </a:t>
            </a:r>
            <a:r>
              <a:rPr lang="en-US" altLang="zh-CN" sz="1400" dirty="0"/>
              <a:t>find</a:t>
            </a:r>
            <a:r>
              <a:rPr lang="zh-CN" altLang="en-US" sz="1400" dirty="0"/>
              <a:t> </a:t>
            </a:r>
            <a:r>
              <a:rPr lang="en-US" altLang="zh-CN" sz="1400" dirty="0"/>
              <a:t>and</a:t>
            </a:r>
            <a:r>
              <a:rPr lang="zh-CN" altLang="en-US" sz="1400" dirty="0"/>
              <a:t> </a:t>
            </a:r>
            <a:r>
              <a:rPr lang="en-US" altLang="zh-CN" sz="1400" dirty="0"/>
              <a:t>read</a:t>
            </a:r>
            <a:r>
              <a:rPr lang="zh-CN" altLang="en-US" sz="1400" dirty="0"/>
              <a:t> </a:t>
            </a:r>
            <a:r>
              <a:rPr lang="en-US" altLang="zh-CN" sz="1400" dirty="0"/>
              <a:t>what</a:t>
            </a:r>
            <a:r>
              <a:rPr lang="zh-CN" altLang="en-US" sz="1400" dirty="0"/>
              <a:t> </a:t>
            </a:r>
            <a:r>
              <a:rPr lang="en-US" altLang="zh-CN" sz="1400" dirty="0"/>
              <a:t>they</a:t>
            </a:r>
            <a:r>
              <a:rPr lang="zh-CN" altLang="en-US" sz="1400" dirty="0"/>
              <a:t> </a:t>
            </a:r>
            <a:r>
              <a:rPr lang="en-US" altLang="zh-CN" sz="1400" dirty="0"/>
              <a:t>want</a:t>
            </a:r>
            <a:r>
              <a:rPr lang="en-US" sz="1400" dirty="0"/>
              <a:t>.</a:t>
            </a:r>
          </a:p>
        </p:txBody>
      </p:sp>
      <p:sp>
        <p:nvSpPr>
          <p:cNvPr id="94" name="Google Shape;94;p18"/>
          <p:cNvSpPr/>
          <p:nvPr/>
        </p:nvSpPr>
        <p:spPr>
          <a:xfrm>
            <a:off x="2665634" y="2770968"/>
            <a:ext cx="370763" cy="3540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18"/>
          <p:cNvGrpSpPr/>
          <p:nvPr/>
        </p:nvGrpSpPr>
        <p:grpSpPr>
          <a:xfrm>
            <a:off x="2056830" y="763145"/>
            <a:ext cx="1588372" cy="1588796"/>
            <a:chOff x="6654650" y="3665275"/>
            <a:chExt cx="409100" cy="409125"/>
          </a:xfrm>
        </p:grpSpPr>
        <p:sp>
          <p:nvSpPr>
            <p:cNvPr id="96" name="Google Shape;96;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8"/>
          <p:cNvGrpSpPr/>
          <p:nvPr/>
        </p:nvGrpSpPr>
        <p:grpSpPr>
          <a:xfrm rot="290">
            <a:off x="868449" y="2771014"/>
            <a:ext cx="1049424" cy="1049483"/>
            <a:chOff x="570875" y="4322250"/>
            <a:chExt cx="443300" cy="443325"/>
          </a:xfrm>
        </p:grpSpPr>
        <p:sp>
          <p:nvSpPr>
            <p:cNvPr id="99" name="Google Shape;99;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8"/>
          <p:cNvSpPr/>
          <p:nvPr/>
        </p:nvSpPr>
        <p:spPr>
          <a:xfrm rot="2466663">
            <a:off x="480742" y="433732"/>
            <a:ext cx="515110" cy="49184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rot="-1609291">
            <a:off x="990504" y="1768443"/>
            <a:ext cx="370702" cy="35395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rot="2926243">
            <a:off x="1561355" y="4161436"/>
            <a:ext cx="277628" cy="26508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rot="-1609496">
            <a:off x="1766293" y="751924"/>
            <a:ext cx="250098" cy="23880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21" name="文本框 20">
            <a:extLst>
              <a:ext uri="{FF2B5EF4-FFF2-40B4-BE49-F238E27FC236}">
                <a16:creationId xmlns:a16="http://schemas.microsoft.com/office/drawing/2014/main" id="{2E7E7BEB-FD7D-422F-A601-E87BA23333FF}"/>
              </a:ext>
            </a:extLst>
          </p:cNvPr>
          <p:cNvSpPr txBox="1"/>
          <p:nvPr/>
        </p:nvSpPr>
        <p:spPr>
          <a:xfrm>
            <a:off x="4032518" y="1619338"/>
            <a:ext cx="4572000" cy="1128514"/>
          </a:xfrm>
          <a:prstGeom prst="rect">
            <a:avLst/>
          </a:prstGeom>
          <a:noFill/>
        </p:spPr>
        <p:txBody>
          <a:bodyPr wrap="square">
            <a:spAutoFit/>
          </a:bodyPr>
          <a:lstStyle/>
          <a:p>
            <a:pPr marL="0" marR="0" lvl="0" indent="0" algn="l" defTabSz="914400" rtl="0" eaLnBrk="1" fontAlgn="auto" latinLnBrk="0" hangingPunct="1">
              <a:lnSpc>
                <a:spcPct val="115000"/>
              </a:lnSpc>
              <a:spcBef>
                <a:spcPts val="600"/>
              </a:spcBef>
              <a:spcAft>
                <a:spcPts val="0"/>
              </a:spcAft>
              <a:buClr>
                <a:srgbClr val="FFFFFF"/>
              </a:buClr>
              <a:buSzPts val="2400"/>
              <a:buFont typeface="Ubuntu Light"/>
              <a:buNone/>
              <a:tabLst/>
              <a:defRPr/>
            </a:pPr>
            <a:r>
              <a:rPr kumimoji="0" lang="en-US" altLang="zh-CN" b="0" i="0" u="none" strike="noStrike" kern="0" cap="none" spc="0" normalizeH="0" baseline="0" noProof="0" dirty="0">
                <a:ln>
                  <a:noFill/>
                </a:ln>
                <a:solidFill>
                  <a:srgbClr val="FFFFFF"/>
                </a:solidFill>
                <a:effectLst/>
                <a:uLnTx/>
                <a:uFillTx/>
                <a:latin typeface="Ubuntu Light"/>
                <a:sym typeface="Ubuntu Light"/>
              </a:rPr>
              <a:t>Therefore, we use the </a:t>
            </a:r>
            <a:r>
              <a:rPr kumimoji="0" lang="en-US" altLang="zh-CN" sz="1600" b="1" i="1" u="none" strike="noStrike" kern="0" cap="none" spc="0" normalizeH="0" baseline="0" noProof="0" dirty="0">
                <a:ln>
                  <a:noFill/>
                </a:ln>
                <a:solidFill>
                  <a:srgbClr val="FFFFFF"/>
                </a:solidFill>
                <a:effectLst/>
                <a:uLnTx/>
                <a:uFillTx/>
                <a:latin typeface="Ubuntu Light"/>
                <a:sym typeface="Ubuntu Light"/>
              </a:rPr>
              <a:t>HDFS</a:t>
            </a:r>
            <a:r>
              <a:rPr kumimoji="0" lang="en-US" altLang="zh-CN" b="0" i="0" u="none" strike="noStrike" kern="0" cap="none" spc="0" normalizeH="0" baseline="0" noProof="0" dirty="0">
                <a:ln>
                  <a:noFill/>
                </a:ln>
                <a:solidFill>
                  <a:srgbClr val="FFFFFF"/>
                </a:solidFill>
                <a:effectLst/>
                <a:uLnTx/>
                <a:uFillTx/>
                <a:latin typeface="Ubuntu Light"/>
                <a:sym typeface="Ubuntu Light"/>
              </a:rPr>
              <a:t> and </a:t>
            </a:r>
            <a:r>
              <a:rPr kumimoji="0" lang="en-US" altLang="zh-CN" sz="1600" b="1" i="1" u="none" strike="noStrike" kern="0" cap="none" spc="0" normalizeH="0" baseline="0" noProof="0" dirty="0">
                <a:ln>
                  <a:noFill/>
                </a:ln>
                <a:solidFill>
                  <a:srgbClr val="FFFFFF"/>
                </a:solidFill>
                <a:effectLst/>
                <a:uLnTx/>
                <a:uFillTx/>
                <a:latin typeface="Ubuntu Light"/>
                <a:sym typeface="Ubuntu Light"/>
              </a:rPr>
              <a:t>Spark</a:t>
            </a:r>
            <a:r>
              <a:rPr kumimoji="0" lang="en-US" altLang="zh-CN" b="0" i="0" u="none" strike="noStrike" kern="0" cap="none" spc="0" normalizeH="0" baseline="0" noProof="0" dirty="0">
                <a:ln>
                  <a:noFill/>
                </a:ln>
                <a:solidFill>
                  <a:srgbClr val="FFFFFF"/>
                </a:solidFill>
                <a:effectLst/>
                <a:uLnTx/>
                <a:uFillTx/>
                <a:latin typeface="Ubuntu Light"/>
                <a:sym typeface="Ubuntu Light"/>
              </a:rPr>
              <a:t> analytic and computing methods to build a search engine to allow them to </a:t>
            </a:r>
            <a:r>
              <a:rPr kumimoji="0" lang="en-US" altLang="zh-CN" sz="1600" b="1" i="1" u="none" strike="noStrike" kern="0" cap="none" spc="0" normalizeH="0" baseline="0" noProof="0" dirty="0">
                <a:ln>
                  <a:noFill/>
                </a:ln>
                <a:solidFill>
                  <a:srgbClr val="FFFFFF"/>
                </a:solidFill>
                <a:effectLst/>
                <a:uLnTx/>
                <a:uFillTx/>
                <a:latin typeface="Ubuntu Light"/>
                <a:sym typeface="Ubuntu Light"/>
              </a:rPr>
              <a:t>find</a:t>
            </a:r>
            <a:r>
              <a:rPr kumimoji="0" lang="en-US" altLang="zh-CN" b="0" i="0" u="none" strike="noStrike" kern="0" cap="none" spc="0" normalizeH="0" baseline="0" noProof="0" dirty="0">
                <a:ln>
                  <a:noFill/>
                </a:ln>
                <a:solidFill>
                  <a:srgbClr val="FFFFFF"/>
                </a:solidFill>
                <a:effectLst/>
                <a:uLnTx/>
                <a:uFillTx/>
                <a:latin typeface="Ubuntu Light"/>
                <a:sym typeface="Ubuntu Light"/>
              </a:rPr>
              <a:t>, </a:t>
            </a:r>
            <a:r>
              <a:rPr kumimoji="0" lang="en-US" altLang="zh-CN" sz="1600" b="1" i="1" u="none" strike="noStrike" kern="0" cap="none" spc="0" normalizeH="0" baseline="0" noProof="0" dirty="0">
                <a:ln>
                  <a:noFill/>
                </a:ln>
                <a:solidFill>
                  <a:srgbClr val="FFFFFF"/>
                </a:solidFill>
                <a:effectLst/>
                <a:uLnTx/>
                <a:uFillTx/>
                <a:latin typeface="Ubuntu Light"/>
                <a:sym typeface="Ubuntu Light"/>
              </a:rPr>
              <a:t>download</a:t>
            </a:r>
            <a:r>
              <a:rPr kumimoji="0" lang="en-US" altLang="zh-CN" b="0" i="0" u="none" strike="noStrike" kern="0" cap="none" spc="0" normalizeH="0" baseline="0" noProof="0" dirty="0">
                <a:ln>
                  <a:noFill/>
                </a:ln>
                <a:solidFill>
                  <a:srgbClr val="FFFFFF"/>
                </a:solidFill>
                <a:effectLst/>
                <a:uLnTx/>
                <a:uFillTx/>
                <a:latin typeface="Ubuntu Light"/>
                <a:sym typeface="Ubuntu Light"/>
              </a:rPr>
              <a:t>, and </a:t>
            </a:r>
            <a:r>
              <a:rPr kumimoji="0" lang="en-US" altLang="zh-CN" sz="1600" b="1" i="1" u="none" strike="noStrike" kern="0" cap="none" spc="0" normalizeH="0" baseline="0" noProof="0" dirty="0">
                <a:ln>
                  <a:noFill/>
                </a:ln>
                <a:solidFill>
                  <a:srgbClr val="FFFFFF"/>
                </a:solidFill>
                <a:effectLst/>
                <a:uLnTx/>
                <a:uFillTx/>
                <a:latin typeface="Ubuntu Light"/>
                <a:sym typeface="Ubuntu Light"/>
              </a:rPr>
              <a:t>read</a:t>
            </a:r>
            <a:r>
              <a:rPr kumimoji="0" lang="en-US" altLang="zh-CN" b="0" i="0" u="none" strike="noStrike" kern="0" cap="none" spc="0" normalizeH="0" baseline="0" noProof="0" dirty="0">
                <a:ln>
                  <a:noFill/>
                </a:ln>
                <a:solidFill>
                  <a:srgbClr val="FFFFFF"/>
                </a:solidFill>
                <a:effectLst/>
                <a:uLnTx/>
                <a:uFillTx/>
                <a:latin typeface="Ubuntu Light"/>
                <a:sym typeface="Ubuntu Light"/>
              </a:rPr>
              <a:t> the books containing the content they want to read quickly. </a:t>
            </a:r>
          </a:p>
        </p:txBody>
      </p:sp>
      <p:pic>
        <p:nvPicPr>
          <p:cNvPr id="5" name="图片 4">
            <a:extLst>
              <a:ext uri="{FF2B5EF4-FFF2-40B4-BE49-F238E27FC236}">
                <a16:creationId xmlns:a16="http://schemas.microsoft.com/office/drawing/2014/main" id="{E8D1C15E-B1DE-4C43-A19E-A0C462785CAB}"/>
              </a:ext>
            </a:extLst>
          </p:cNvPr>
          <p:cNvPicPr>
            <a:picLocks noChangeAspect="1"/>
          </p:cNvPicPr>
          <p:nvPr/>
        </p:nvPicPr>
        <p:blipFill>
          <a:blip r:embed="rId3"/>
          <a:stretch>
            <a:fillRect/>
          </a:stretch>
        </p:blipFill>
        <p:spPr>
          <a:xfrm>
            <a:off x="4572000" y="2807953"/>
            <a:ext cx="3277978" cy="17531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3">
                                            <p:txEl>
                                              <p:pRg st="0" end="0"/>
                                            </p:txEl>
                                          </p:spTgt>
                                        </p:tgtEl>
                                      </p:cBhvr>
                                    </p:animEffect>
                                    <p:set>
                                      <p:cBhvr>
                                        <p:cTn id="7" dur="1" fill="hold">
                                          <p:stCondLst>
                                            <p:cond delay="499"/>
                                          </p:stCondLst>
                                        </p:cTn>
                                        <p:tgtEl>
                                          <p:spTgt spid="93">
                                            <p:txEl>
                                              <p:pRg st="0" end="0"/>
                                            </p:txEl>
                                          </p:spTgt>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98F1D81-A0EE-431D-A6DE-D2B309EFB7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3" name="图片 2">
            <a:extLst>
              <a:ext uri="{FF2B5EF4-FFF2-40B4-BE49-F238E27FC236}">
                <a16:creationId xmlns:a16="http://schemas.microsoft.com/office/drawing/2014/main" id="{F021026F-96DE-42B4-80AA-D5AF8637A104}"/>
              </a:ext>
            </a:extLst>
          </p:cNvPr>
          <p:cNvPicPr>
            <a:picLocks noChangeAspect="1"/>
          </p:cNvPicPr>
          <p:nvPr/>
        </p:nvPicPr>
        <p:blipFill>
          <a:blip r:embed="rId2"/>
          <a:stretch>
            <a:fillRect/>
          </a:stretch>
        </p:blipFill>
        <p:spPr>
          <a:xfrm>
            <a:off x="920331" y="591844"/>
            <a:ext cx="7135917" cy="2150869"/>
          </a:xfrm>
          <a:prstGeom prst="rect">
            <a:avLst/>
          </a:prstGeom>
        </p:spPr>
      </p:pic>
      <p:pic>
        <p:nvPicPr>
          <p:cNvPr id="7" name="图片 6">
            <a:extLst>
              <a:ext uri="{FF2B5EF4-FFF2-40B4-BE49-F238E27FC236}">
                <a16:creationId xmlns:a16="http://schemas.microsoft.com/office/drawing/2014/main" id="{12C6A554-88DB-4470-AAFA-59F588A8EA81}"/>
              </a:ext>
            </a:extLst>
          </p:cNvPr>
          <p:cNvPicPr>
            <a:picLocks noChangeAspect="1"/>
          </p:cNvPicPr>
          <p:nvPr/>
        </p:nvPicPr>
        <p:blipFill>
          <a:blip r:embed="rId3"/>
          <a:stretch>
            <a:fillRect/>
          </a:stretch>
        </p:blipFill>
        <p:spPr>
          <a:xfrm>
            <a:off x="776088" y="2742713"/>
            <a:ext cx="7750284" cy="724001"/>
          </a:xfrm>
          <a:prstGeom prst="rect">
            <a:avLst/>
          </a:prstGeom>
        </p:spPr>
      </p:pic>
      <p:pic>
        <p:nvPicPr>
          <p:cNvPr id="5" name="图片 4">
            <a:extLst>
              <a:ext uri="{FF2B5EF4-FFF2-40B4-BE49-F238E27FC236}">
                <a16:creationId xmlns:a16="http://schemas.microsoft.com/office/drawing/2014/main" id="{F9F07CB1-F6E6-4DA5-ACAC-B8CA82D050CD}"/>
              </a:ext>
            </a:extLst>
          </p:cNvPr>
          <p:cNvPicPr>
            <a:picLocks noChangeAspect="1"/>
          </p:cNvPicPr>
          <p:nvPr/>
        </p:nvPicPr>
        <p:blipFill>
          <a:blip r:embed="rId4"/>
          <a:stretch>
            <a:fillRect/>
          </a:stretch>
        </p:blipFill>
        <p:spPr>
          <a:xfrm>
            <a:off x="6490855" y="1221605"/>
            <a:ext cx="2187846" cy="3573481"/>
          </a:xfrm>
          <a:prstGeom prst="rect">
            <a:avLst/>
          </a:prstGeom>
        </p:spPr>
      </p:pic>
      <p:sp>
        <p:nvSpPr>
          <p:cNvPr id="8" name="文本框 7">
            <a:extLst>
              <a:ext uri="{FF2B5EF4-FFF2-40B4-BE49-F238E27FC236}">
                <a16:creationId xmlns:a16="http://schemas.microsoft.com/office/drawing/2014/main" id="{5A8A961A-01FF-4F61-88D9-85C6848FDDF9}"/>
              </a:ext>
            </a:extLst>
          </p:cNvPr>
          <p:cNvSpPr txBox="1"/>
          <p:nvPr/>
        </p:nvSpPr>
        <p:spPr>
          <a:xfrm>
            <a:off x="920331" y="3522557"/>
            <a:ext cx="4833257" cy="1200329"/>
          </a:xfrm>
          <a:prstGeom prst="rect">
            <a:avLst/>
          </a:prstGeom>
          <a:noFill/>
        </p:spPr>
        <p:txBody>
          <a:bodyPr wrap="square" rtlCol="0">
            <a:spAutoFit/>
          </a:bodyPr>
          <a:lstStyle/>
          <a:p>
            <a:r>
              <a:rPr lang="en-US" altLang="zh-CN" sz="2400" b="1" dirty="0">
                <a:latin typeface="Ubuntu Light" panose="020B0604020202020204" charset="0"/>
              </a:rPr>
              <a:t>Successfully upload!</a:t>
            </a:r>
          </a:p>
          <a:p>
            <a:r>
              <a:rPr lang="en-US" altLang="zh-CN" sz="2400" b="1" dirty="0">
                <a:latin typeface="Ubuntu Light" panose="020B0604020202020204" charset="0"/>
              </a:rPr>
              <a:t>And move on to do Inverted Index on </a:t>
            </a:r>
            <a:r>
              <a:rPr lang="en-US" altLang="zh-CN" sz="2400" b="1" dirty="0" err="1">
                <a:latin typeface="Ubuntu Light" panose="020B0604020202020204" charset="0"/>
              </a:rPr>
              <a:t>Jupyter</a:t>
            </a:r>
            <a:r>
              <a:rPr lang="en-US" altLang="zh-CN" sz="2400" b="1" dirty="0">
                <a:latin typeface="Ubuntu Light" panose="020B0604020202020204" charset="0"/>
              </a:rPr>
              <a:t> notebook</a:t>
            </a:r>
            <a:endParaRPr lang="zh-CN" altLang="en-US" sz="2400" b="1" dirty="0">
              <a:latin typeface="Ubuntu Light" panose="020B0604020202020204" charset="0"/>
            </a:endParaRPr>
          </a:p>
        </p:txBody>
      </p:sp>
    </p:spTree>
    <p:extLst>
      <p:ext uri="{BB962C8B-B14F-4D97-AF65-F5344CB8AC3E}">
        <p14:creationId xmlns:p14="http://schemas.microsoft.com/office/powerpoint/2010/main" val="159418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F4A24-AF6B-4EDC-96E7-659A9933896B}"/>
              </a:ext>
            </a:extLst>
          </p:cNvPr>
          <p:cNvSpPr>
            <a:spLocks noGrp="1"/>
          </p:cNvSpPr>
          <p:nvPr>
            <p:ph type="ctrTitle"/>
          </p:nvPr>
        </p:nvSpPr>
        <p:spPr>
          <a:xfrm>
            <a:off x="300509" y="1265100"/>
            <a:ext cx="7282800" cy="407254"/>
          </a:xfrm>
        </p:spPr>
        <p:txBody>
          <a:bodyPr/>
          <a:lstStyle/>
          <a:p>
            <a:r>
              <a:rPr lang="en-US" altLang="zh-CN" dirty="0"/>
              <a:t>Inverted Index </a:t>
            </a:r>
            <a:br>
              <a:rPr lang="en-US" altLang="zh-CN" dirty="0"/>
            </a:br>
            <a:r>
              <a:rPr lang="en-US" altLang="zh-CN" dirty="0"/>
              <a:t>based on </a:t>
            </a:r>
            <a:r>
              <a:rPr lang="en-US" altLang="zh-CN" dirty="0" err="1"/>
              <a:t>ElasticSearch</a:t>
            </a:r>
            <a:endParaRPr lang="zh-CN" altLang="en-US" dirty="0"/>
          </a:p>
        </p:txBody>
      </p:sp>
      <p:pic>
        <p:nvPicPr>
          <p:cNvPr id="6" name="图片 5">
            <a:extLst>
              <a:ext uri="{FF2B5EF4-FFF2-40B4-BE49-F238E27FC236}">
                <a16:creationId xmlns:a16="http://schemas.microsoft.com/office/drawing/2014/main" id="{65CEC2F8-C96A-4ADC-8404-E18E83A97076}"/>
              </a:ext>
            </a:extLst>
          </p:cNvPr>
          <p:cNvPicPr>
            <a:picLocks noChangeAspect="1"/>
          </p:cNvPicPr>
          <p:nvPr/>
        </p:nvPicPr>
        <p:blipFill rotWithShape="1">
          <a:blip r:embed="rId3"/>
          <a:srcRect l="7984" t="3376" r="17068"/>
          <a:stretch/>
        </p:blipFill>
        <p:spPr>
          <a:xfrm>
            <a:off x="114845" y="1802983"/>
            <a:ext cx="5316936" cy="3195978"/>
          </a:xfrm>
          <a:prstGeom prst="rect">
            <a:avLst/>
          </a:prstGeom>
        </p:spPr>
      </p:pic>
      <p:sp>
        <p:nvSpPr>
          <p:cNvPr id="8" name="文本框 7">
            <a:extLst>
              <a:ext uri="{FF2B5EF4-FFF2-40B4-BE49-F238E27FC236}">
                <a16:creationId xmlns:a16="http://schemas.microsoft.com/office/drawing/2014/main" id="{636EB3F3-3BBB-43C0-8B13-20274410CC81}"/>
              </a:ext>
            </a:extLst>
          </p:cNvPr>
          <p:cNvSpPr txBox="1"/>
          <p:nvPr/>
        </p:nvSpPr>
        <p:spPr>
          <a:xfrm>
            <a:off x="5670817" y="1839931"/>
            <a:ext cx="3296450" cy="2862322"/>
          </a:xfrm>
          <a:prstGeom prst="rect">
            <a:avLst/>
          </a:prstGeom>
          <a:noFill/>
        </p:spPr>
        <p:txBody>
          <a:bodyPr wrap="square" rtlCol="0">
            <a:spAutoFit/>
          </a:bodyPr>
          <a:lstStyle/>
          <a:p>
            <a:r>
              <a:rPr lang="en-US" altLang="zh-CN" sz="2000" dirty="0">
                <a:solidFill>
                  <a:srgbClr val="FFFF00"/>
                </a:solidFill>
                <a:latin typeface="Ubuntu Light" panose="020B0604020202020204" charset="0"/>
              </a:rPr>
              <a:t>inelastic</a:t>
            </a:r>
            <a:r>
              <a:rPr lang="en-US" altLang="zh-CN" sz="2000" dirty="0">
                <a:latin typeface="Ubuntu Light" panose="020B0604020202020204" charset="0"/>
              </a:rPr>
              <a:t> builds an approximation of how an inverted index would look like for a particular index and document field</a:t>
            </a:r>
          </a:p>
          <a:p>
            <a:endParaRPr lang="en-US" altLang="zh-CN" sz="2000" dirty="0">
              <a:latin typeface="Ubuntu Light" panose="020B0604020202020204" charset="0"/>
            </a:endParaRPr>
          </a:p>
          <a:p>
            <a:r>
              <a:rPr lang="en-US" altLang="zh-CN" sz="2000" dirty="0">
                <a:latin typeface="Ubuntu Light" panose="020B0604020202020204" charset="0"/>
              </a:rPr>
              <a:t>The </a:t>
            </a:r>
            <a:r>
              <a:rPr lang="en-US" altLang="zh-CN" sz="2000" dirty="0">
                <a:solidFill>
                  <a:srgbClr val="FFFF00"/>
                </a:solidFill>
                <a:latin typeface="Ubuntu Light" panose="020B0604020202020204" charset="0"/>
              </a:rPr>
              <a:t>inelastic</a:t>
            </a:r>
            <a:r>
              <a:rPr lang="en-US" altLang="zh-CN" sz="2000" dirty="0">
                <a:latin typeface="Ubuntu Light" panose="020B0604020202020204" charset="0"/>
              </a:rPr>
              <a:t> module exposes the </a:t>
            </a:r>
            <a:r>
              <a:rPr lang="en-US" altLang="zh-CN" sz="2000" u="sng" dirty="0" err="1">
                <a:solidFill>
                  <a:srgbClr val="FFFF00"/>
                </a:solidFill>
                <a:latin typeface="Ubuntu Light" panose="020B0604020202020204" charset="0"/>
              </a:rPr>
              <a:t>InvertedIndex</a:t>
            </a:r>
            <a:r>
              <a:rPr lang="en-US" altLang="zh-CN" sz="2000" u="sng" dirty="0">
                <a:solidFill>
                  <a:srgbClr val="FFFF00"/>
                </a:solidFill>
                <a:latin typeface="Ubuntu Light" panose="020B0604020202020204" charset="0"/>
              </a:rPr>
              <a:t> class</a:t>
            </a:r>
            <a:endParaRPr lang="zh-CN" altLang="en-US" sz="2000" u="sng" dirty="0">
              <a:solidFill>
                <a:srgbClr val="FFFF00"/>
              </a:solidFill>
              <a:latin typeface="Ubuntu Light" panose="020B0604020202020204" charset="0"/>
            </a:endParaRPr>
          </a:p>
        </p:txBody>
      </p:sp>
    </p:spTree>
    <p:extLst>
      <p:ext uri="{BB962C8B-B14F-4D97-AF65-F5344CB8AC3E}">
        <p14:creationId xmlns:p14="http://schemas.microsoft.com/office/powerpoint/2010/main" val="4241218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5FB0A8-E721-45FF-B1EE-2FF7EE445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图片 3">
            <a:extLst>
              <a:ext uri="{FF2B5EF4-FFF2-40B4-BE49-F238E27FC236}">
                <a16:creationId xmlns:a16="http://schemas.microsoft.com/office/drawing/2014/main" id="{A6A666CF-7487-4BD7-A217-96A72FEDD767}"/>
              </a:ext>
            </a:extLst>
          </p:cNvPr>
          <p:cNvPicPr>
            <a:picLocks noChangeAspect="1"/>
          </p:cNvPicPr>
          <p:nvPr/>
        </p:nvPicPr>
        <p:blipFill>
          <a:blip r:embed="rId2"/>
          <a:stretch>
            <a:fillRect/>
          </a:stretch>
        </p:blipFill>
        <p:spPr>
          <a:xfrm>
            <a:off x="160184" y="576520"/>
            <a:ext cx="7508570" cy="2881295"/>
          </a:xfrm>
          <a:prstGeom prst="rect">
            <a:avLst/>
          </a:prstGeom>
        </p:spPr>
      </p:pic>
      <p:pic>
        <p:nvPicPr>
          <p:cNvPr id="6" name="图片 5">
            <a:extLst>
              <a:ext uri="{FF2B5EF4-FFF2-40B4-BE49-F238E27FC236}">
                <a16:creationId xmlns:a16="http://schemas.microsoft.com/office/drawing/2014/main" id="{1E177729-520E-4F7F-A51C-1D6339D2F766}"/>
              </a:ext>
            </a:extLst>
          </p:cNvPr>
          <p:cNvPicPr>
            <a:picLocks noChangeAspect="1"/>
          </p:cNvPicPr>
          <p:nvPr/>
        </p:nvPicPr>
        <p:blipFill rotWithShape="1">
          <a:blip r:embed="rId3"/>
          <a:srcRect l="9884" r="14317"/>
          <a:stretch/>
        </p:blipFill>
        <p:spPr>
          <a:xfrm>
            <a:off x="2435839" y="1380600"/>
            <a:ext cx="6708161" cy="3762900"/>
          </a:xfrm>
          <a:prstGeom prst="rect">
            <a:avLst/>
          </a:prstGeom>
        </p:spPr>
      </p:pic>
      <p:sp>
        <p:nvSpPr>
          <p:cNvPr id="7" name="文本框 6">
            <a:extLst>
              <a:ext uri="{FF2B5EF4-FFF2-40B4-BE49-F238E27FC236}">
                <a16:creationId xmlns:a16="http://schemas.microsoft.com/office/drawing/2014/main" id="{C17F6279-2B47-4152-A3B5-5232C5D0872A}"/>
              </a:ext>
            </a:extLst>
          </p:cNvPr>
          <p:cNvSpPr txBox="1"/>
          <p:nvPr/>
        </p:nvSpPr>
        <p:spPr>
          <a:xfrm>
            <a:off x="160184" y="114855"/>
            <a:ext cx="3220791" cy="461665"/>
          </a:xfrm>
          <a:prstGeom prst="rect">
            <a:avLst/>
          </a:prstGeom>
          <a:noFill/>
        </p:spPr>
        <p:txBody>
          <a:bodyPr wrap="square" rtlCol="0">
            <a:spAutoFit/>
          </a:bodyPr>
          <a:lstStyle/>
          <a:p>
            <a:r>
              <a:rPr lang="en-US" altLang="zh-CN" sz="2400" b="1" dirty="0">
                <a:solidFill>
                  <a:schemeClr val="bg1"/>
                </a:solidFill>
                <a:latin typeface="Ubuntu Light" panose="020B0604020202020204" charset="0"/>
              </a:rPr>
              <a:t>Result</a:t>
            </a:r>
            <a:endParaRPr lang="zh-CN" altLang="en-US" sz="2400" b="1" dirty="0">
              <a:solidFill>
                <a:schemeClr val="bg1"/>
              </a:solidFill>
              <a:latin typeface="Ubuntu Light" panose="020B0604020202020204" charset="0"/>
            </a:endParaRPr>
          </a:p>
        </p:txBody>
      </p:sp>
    </p:spTree>
    <p:extLst>
      <p:ext uri="{BB962C8B-B14F-4D97-AF65-F5344CB8AC3E}">
        <p14:creationId xmlns:p14="http://schemas.microsoft.com/office/powerpoint/2010/main" val="349994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CA9CC7-0E82-4229-AF07-75B65A3C4F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文本框 2">
            <a:extLst>
              <a:ext uri="{FF2B5EF4-FFF2-40B4-BE49-F238E27FC236}">
                <a16:creationId xmlns:a16="http://schemas.microsoft.com/office/drawing/2014/main" id="{7150AF9F-5BA9-42EA-B114-394C1788C415}"/>
              </a:ext>
            </a:extLst>
          </p:cNvPr>
          <p:cNvSpPr txBox="1"/>
          <p:nvPr/>
        </p:nvSpPr>
        <p:spPr>
          <a:xfrm>
            <a:off x="345782" y="537882"/>
            <a:ext cx="8867374" cy="1200329"/>
          </a:xfrm>
          <a:prstGeom prst="rect">
            <a:avLst/>
          </a:prstGeom>
          <a:noFill/>
        </p:spPr>
        <p:txBody>
          <a:bodyPr wrap="square" rtlCol="0">
            <a:spAutoFit/>
          </a:bodyPr>
          <a:lstStyle/>
          <a:p>
            <a:r>
              <a:rPr lang="en-US" altLang="zh-CN" sz="3600" b="1" dirty="0">
                <a:solidFill>
                  <a:schemeClr val="bg1"/>
                </a:solidFill>
                <a:latin typeface="Ubuntu" panose="020B0604020202020204" charset="0"/>
              </a:rPr>
              <a:t>Another way to obtain the </a:t>
            </a:r>
          </a:p>
          <a:p>
            <a:r>
              <a:rPr lang="en-US" altLang="zh-CN" sz="3600" b="1" dirty="0">
                <a:solidFill>
                  <a:schemeClr val="bg1"/>
                </a:solidFill>
                <a:latin typeface="Ubuntu" panose="020B0604020202020204" charset="0"/>
              </a:rPr>
              <a:t>Inverted Index</a:t>
            </a:r>
            <a:endParaRPr lang="zh-CN" altLang="en-US" sz="3600" b="1" dirty="0">
              <a:solidFill>
                <a:schemeClr val="bg1"/>
              </a:solidFill>
              <a:latin typeface="Ubuntu" panose="020B0604020202020204" charset="0"/>
            </a:endParaRPr>
          </a:p>
        </p:txBody>
      </p:sp>
      <p:sp>
        <p:nvSpPr>
          <p:cNvPr id="4" name="文本框 3">
            <a:extLst>
              <a:ext uri="{FF2B5EF4-FFF2-40B4-BE49-F238E27FC236}">
                <a16:creationId xmlns:a16="http://schemas.microsoft.com/office/drawing/2014/main" id="{461B351C-9938-4954-B97B-C5D9AF6198F5}"/>
              </a:ext>
            </a:extLst>
          </p:cNvPr>
          <p:cNvSpPr txBox="1"/>
          <p:nvPr/>
        </p:nvSpPr>
        <p:spPr>
          <a:xfrm>
            <a:off x="399570" y="1974797"/>
            <a:ext cx="7684033" cy="923330"/>
          </a:xfrm>
          <a:prstGeom prst="rect">
            <a:avLst/>
          </a:prstGeom>
          <a:noFill/>
        </p:spPr>
        <p:txBody>
          <a:bodyPr wrap="square" rtlCol="0">
            <a:spAutoFit/>
          </a:bodyPr>
          <a:lstStyle/>
          <a:p>
            <a:r>
              <a:rPr lang="en-US" altLang="zh-CN" sz="2000" b="1" dirty="0">
                <a:solidFill>
                  <a:schemeClr val="bg1"/>
                </a:solidFill>
                <a:latin typeface="Ubuntu Light" panose="020B0604020202020204" charset="0"/>
              </a:rPr>
              <a:t>Type code in terminal:</a:t>
            </a:r>
          </a:p>
          <a:p>
            <a:endParaRPr lang="en-US" altLang="zh-CN" dirty="0">
              <a:solidFill>
                <a:schemeClr val="bg1"/>
              </a:solidFill>
              <a:latin typeface="Ubuntu Light" panose="020B0604020202020204" charset="0"/>
            </a:endParaRPr>
          </a:p>
          <a:p>
            <a:r>
              <a:rPr lang="en-US" altLang="zh-CN" sz="2000" b="1" i="1" dirty="0">
                <a:solidFill>
                  <a:srgbClr val="FFFF00"/>
                </a:solidFill>
                <a:latin typeface="Ubuntu Light" panose="020B0604020202020204" charset="0"/>
              </a:rPr>
              <a:t>$ inelastic -</a:t>
            </a:r>
            <a:r>
              <a:rPr lang="en-US" altLang="zh-CN" sz="2000" b="1" i="1" dirty="0" err="1">
                <a:solidFill>
                  <a:srgbClr val="FFFF00"/>
                </a:solidFill>
                <a:latin typeface="Ubuntu Light" panose="020B0604020202020204" charset="0"/>
              </a:rPr>
              <a:t>i</a:t>
            </a:r>
            <a:r>
              <a:rPr lang="en-US" altLang="zh-CN" sz="2000" b="1" i="1" dirty="0">
                <a:solidFill>
                  <a:srgbClr val="FFFF00"/>
                </a:solidFill>
                <a:latin typeface="Ubuntu Light" panose="020B0604020202020204" charset="0"/>
              </a:rPr>
              <a:t> es -f content | column -t -s </a:t>
            </a:r>
            <a:endParaRPr lang="zh-CN" altLang="en-US" sz="2000" b="1" i="1" dirty="0">
              <a:solidFill>
                <a:srgbClr val="FFFF00"/>
              </a:solidFill>
              <a:latin typeface="Ubuntu Light" panose="020B0604020202020204" charset="0"/>
            </a:endParaRPr>
          </a:p>
        </p:txBody>
      </p:sp>
      <p:pic>
        <p:nvPicPr>
          <p:cNvPr id="6" name="图片 5">
            <a:extLst>
              <a:ext uri="{FF2B5EF4-FFF2-40B4-BE49-F238E27FC236}">
                <a16:creationId xmlns:a16="http://schemas.microsoft.com/office/drawing/2014/main" id="{33A73865-E634-4D53-B205-EF0A2B1BC1D0}"/>
              </a:ext>
            </a:extLst>
          </p:cNvPr>
          <p:cNvPicPr>
            <a:picLocks noChangeAspect="1"/>
          </p:cNvPicPr>
          <p:nvPr/>
        </p:nvPicPr>
        <p:blipFill>
          <a:blip r:embed="rId2"/>
          <a:stretch>
            <a:fillRect/>
          </a:stretch>
        </p:blipFill>
        <p:spPr>
          <a:xfrm>
            <a:off x="1427762" y="3405290"/>
            <a:ext cx="6955079" cy="484433"/>
          </a:xfrm>
          <a:prstGeom prst="rect">
            <a:avLst/>
          </a:prstGeom>
        </p:spPr>
      </p:pic>
    </p:spTree>
    <p:extLst>
      <p:ext uri="{BB962C8B-B14F-4D97-AF65-F5344CB8AC3E}">
        <p14:creationId xmlns:p14="http://schemas.microsoft.com/office/powerpoint/2010/main" val="1176945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2384F4-AD83-40EB-8C90-673A79B332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3" name="灯片编号占位符 1">
            <a:extLst>
              <a:ext uri="{FF2B5EF4-FFF2-40B4-BE49-F238E27FC236}">
                <a16:creationId xmlns:a16="http://schemas.microsoft.com/office/drawing/2014/main" id="{8C2597CE-F615-4600-B41E-7EA534CD1E9F}"/>
              </a:ext>
            </a:extLst>
          </p:cNvPr>
          <p:cNvSpPr txBox="1">
            <a:spLocks/>
          </p:cNvSpPr>
          <p:nvPr/>
        </p:nvSpPr>
        <p:spPr>
          <a:xfrm>
            <a:off x="8213401" y="4248586"/>
            <a:ext cx="465300" cy="474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600" b="1" i="0" u="none" strike="noStrike" cap="none">
                <a:solidFill>
                  <a:schemeClr val="lt1"/>
                </a:solidFill>
                <a:latin typeface="Ubuntu"/>
                <a:ea typeface="Ubuntu"/>
                <a:cs typeface="Ubuntu"/>
                <a:sym typeface="Ubuntu"/>
              </a:defRPr>
            </a:lvl1pPr>
            <a:lvl2pPr marR="0" lvl="1" algn="r" rtl="0">
              <a:lnSpc>
                <a:spcPct val="100000"/>
              </a:lnSpc>
              <a:spcBef>
                <a:spcPts val="0"/>
              </a:spcBef>
              <a:spcAft>
                <a:spcPts val="0"/>
              </a:spcAft>
              <a:buClr>
                <a:srgbClr val="000000"/>
              </a:buClr>
              <a:buFont typeface="Arial"/>
              <a:buNone/>
              <a:defRPr sz="1600" b="1" i="0" u="none" strike="noStrike" cap="none">
                <a:solidFill>
                  <a:schemeClr val="lt1"/>
                </a:solidFill>
                <a:latin typeface="Ubuntu"/>
                <a:ea typeface="Ubuntu"/>
                <a:cs typeface="Ubuntu"/>
                <a:sym typeface="Ubuntu"/>
              </a:defRPr>
            </a:lvl2pPr>
            <a:lvl3pPr marR="0" lvl="2" algn="r" rtl="0">
              <a:lnSpc>
                <a:spcPct val="100000"/>
              </a:lnSpc>
              <a:spcBef>
                <a:spcPts val="0"/>
              </a:spcBef>
              <a:spcAft>
                <a:spcPts val="0"/>
              </a:spcAft>
              <a:buClr>
                <a:srgbClr val="000000"/>
              </a:buClr>
              <a:buFont typeface="Arial"/>
              <a:buNone/>
              <a:defRPr sz="1600" b="1" i="0" u="none" strike="noStrike" cap="none">
                <a:solidFill>
                  <a:schemeClr val="lt1"/>
                </a:solidFill>
                <a:latin typeface="Ubuntu"/>
                <a:ea typeface="Ubuntu"/>
                <a:cs typeface="Ubuntu"/>
                <a:sym typeface="Ubuntu"/>
              </a:defRPr>
            </a:lvl3pPr>
            <a:lvl4pPr marR="0" lvl="3" algn="r" rtl="0">
              <a:lnSpc>
                <a:spcPct val="100000"/>
              </a:lnSpc>
              <a:spcBef>
                <a:spcPts val="0"/>
              </a:spcBef>
              <a:spcAft>
                <a:spcPts val="0"/>
              </a:spcAft>
              <a:buClr>
                <a:srgbClr val="000000"/>
              </a:buClr>
              <a:buFont typeface="Arial"/>
              <a:buNone/>
              <a:defRPr sz="1600" b="1" i="0" u="none" strike="noStrike" cap="none">
                <a:solidFill>
                  <a:schemeClr val="lt1"/>
                </a:solidFill>
                <a:latin typeface="Ubuntu"/>
                <a:ea typeface="Ubuntu"/>
                <a:cs typeface="Ubuntu"/>
                <a:sym typeface="Ubuntu"/>
              </a:defRPr>
            </a:lvl4pPr>
            <a:lvl5pPr marR="0" lvl="4" algn="r" rtl="0">
              <a:lnSpc>
                <a:spcPct val="100000"/>
              </a:lnSpc>
              <a:spcBef>
                <a:spcPts val="0"/>
              </a:spcBef>
              <a:spcAft>
                <a:spcPts val="0"/>
              </a:spcAft>
              <a:buClr>
                <a:srgbClr val="000000"/>
              </a:buClr>
              <a:buFont typeface="Arial"/>
              <a:buNone/>
              <a:defRPr sz="1600" b="1" i="0" u="none" strike="noStrike" cap="none">
                <a:solidFill>
                  <a:schemeClr val="lt1"/>
                </a:solidFill>
                <a:latin typeface="Ubuntu"/>
                <a:ea typeface="Ubuntu"/>
                <a:cs typeface="Ubuntu"/>
                <a:sym typeface="Ubuntu"/>
              </a:defRPr>
            </a:lvl5pPr>
            <a:lvl6pPr marR="0" lvl="5" algn="r" rtl="0">
              <a:lnSpc>
                <a:spcPct val="100000"/>
              </a:lnSpc>
              <a:spcBef>
                <a:spcPts val="0"/>
              </a:spcBef>
              <a:spcAft>
                <a:spcPts val="0"/>
              </a:spcAft>
              <a:buClr>
                <a:srgbClr val="000000"/>
              </a:buClr>
              <a:buFont typeface="Arial"/>
              <a:buNone/>
              <a:defRPr sz="1600" b="1" i="0" u="none" strike="noStrike" cap="none">
                <a:solidFill>
                  <a:schemeClr val="lt1"/>
                </a:solidFill>
                <a:latin typeface="Ubuntu"/>
                <a:ea typeface="Ubuntu"/>
                <a:cs typeface="Ubuntu"/>
                <a:sym typeface="Ubuntu"/>
              </a:defRPr>
            </a:lvl6pPr>
            <a:lvl7pPr marR="0" lvl="6" algn="r" rtl="0">
              <a:lnSpc>
                <a:spcPct val="100000"/>
              </a:lnSpc>
              <a:spcBef>
                <a:spcPts val="0"/>
              </a:spcBef>
              <a:spcAft>
                <a:spcPts val="0"/>
              </a:spcAft>
              <a:buClr>
                <a:srgbClr val="000000"/>
              </a:buClr>
              <a:buFont typeface="Arial"/>
              <a:buNone/>
              <a:defRPr sz="1600" b="1" i="0" u="none" strike="noStrike" cap="none">
                <a:solidFill>
                  <a:schemeClr val="lt1"/>
                </a:solidFill>
                <a:latin typeface="Ubuntu"/>
                <a:ea typeface="Ubuntu"/>
                <a:cs typeface="Ubuntu"/>
                <a:sym typeface="Ubuntu"/>
              </a:defRPr>
            </a:lvl7pPr>
            <a:lvl8pPr marR="0" lvl="7" algn="r" rtl="0">
              <a:lnSpc>
                <a:spcPct val="100000"/>
              </a:lnSpc>
              <a:spcBef>
                <a:spcPts val="0"/>
              </a:spcBef>
              <a:spcAft>
                <a:spcPts val="0"/>
              </a:spcAft>
              <a:buClr>
                <a:srgbClr val="000000"/>
              </a:buClr>
              <a:buFont typeface="Arial"/>
              <a:buNone/>
              <a:defRPr sz="1600" b="1" i="0" u="none" strike="noStrike" cap="none">
                <a:solidFill>
                  <a:schemeClr val="lt1"/>
                </a:solidFill>
                <a:latin typeface="Ubuntu"/>
                <a:ea typeface="Ubuntu"/>
                <a:cs typeface="Ubuntu"/>
                <a:sym typeface="Ubuntu"/>
              </a:defRPr>
            </a:lvl8pPr>
            <a:lvl9pPr marR="0" lvl="8" algn="r" rtl="0">
              <a:lnSpc>
                <a:spcPct val="100000"/>
              </a:lnSpc>
              <a:spcBef>
                <a:spcPts val="0"/>
              </a:spcBef>
              <a:spcAft>
                <a:spcPts val="0"/>
              </a:spcAft>
              <a:buClr>
                <a:srgbClr val="000000"/>
              </a:buClr>
              <a:buFont typeface="Arial"/>
              <a:buNone/>
              <a:defRPr sz="1600" b="1" i="0" u="none" strike="noStrike" cap="none">
                <a:solidFill>
                  <a:schemeClr val="lt1"/>
                </a:solidFill>
                <a:latin typeface="Ubuntu"/>
                <a:ea typeface="Ubuntu"/>
                <a:cs typeface="Ubuntu"/>
                <a:sym typeface="Ubuntu"/>
              </a:defRPr>
            </a:lvl9pPr>
          </a:lstStyle>
          <a:p>
            <a:fld id="{00000000-1234-1234-1234-123412341234}" type="slidenum">
              <a:rPr lang="en" smtClean="0"/>
              <a:pPr/>
              <a:t>24</a:t>
            </a:fld>
            <a:endParaRPr lang="en"/>
          </a:p>
        </p:txBody>
      </p:sp>
      <p:sp>
        <p:nvSpPr>
          <p:cNvPr id="6" name="文本框 5">
            <a:extLst>
              <a:ext uri="{FF2B5EF4-FFF2-40B4-BE49-F238E27FC236}">
                <a16:creationId xmlns:a16="http://schemas.microsoft.com/office/drawing/2014/main" id="{DA828B2D-DDD1-4342-96D4-9E473E09F44A}"/>
              </a:ext>
            </a:extLst>
          </p:cNvPr>
          <p:cNvSpPr txBox="1"/>
          <p:nvPr/>
        </p:nvSpPr>
        <p:spPr>
          <a:xfrm>
            <a:off x="160184" y="114855"/>
            <a:ext cx="3220791" cy="461665"/>
          </a:xfrm>
          <a:prstGeom prst="rect">
            <a:avLst/>
          </a:prstGeom>
          <a:noFill/>
        </p:spPr>
        <p:txBody>
          <a:bodyPr wrap="square" rtlCol="0">
            <a:spAutoFit/>
          </a:bodyPr>
          <a:lstStyle/>
          <a:p>
            <a:r>
              <a:rPr lang="en-US" altLang="zh-CN" sz="2400" b="1" dirty="0">
                <a:solidFill>
                  <a:schemeClr val="bg1"/>
                </a:solidFill>
                <a:latin typeface="Ubuntu Light" panose="020B0604020202020204" charset="0"/>
              </a:rPr>
              <a:t>Result</a:t>
            </a:r>
            <a:endParaRPr lang="zh-CN" altLang="en-US" sz="2400" b="1" dirty="0">
              <a:solidFill>
                <a:schemeClr val="bg1"/>
              </a:solidFill>
              <a:latin typeface="Ubuntu Light" panose="020B0604020202020204" charset="0"/>
            </a:endParaRPr>
          </a:p>
        </p:txBody>
      </p:sp>
      <p:pic>
        <p:nvPicPr>
          <p:cNvPr id="8" name="图片 7">
            <a:extLst>
              <a:ext uri="{FF2B5EF4-FFF2-40B4-BE49-F238E27FC236}">
                <a16:creationId xmlns:a16="http://schemas.microsoft.com/office/drawing/2014/main" id="{BAC20F0F-7A78-415F-9399-533D737C5190}"/>
              </a:ext>
            </a:extLst>
          </p:cNvPr>
          <p:cNvPicPr>
            <a:picLocks noChangeAspect="1"/>
          </p:cNvPicPr>
          <p:nvPr/>
        </p:nvPicPr>
        <p:blipFill>
          <a:blip r:embed="rId3"/>
          <a:stretch>
            <a:fillRect/>
          </a:stretch>
        </p:blipFill>
        <p:spPr>
          <a:xfrm>
            <a:off x="86212" y="576520"/>
            <a:ext cx="4654838" cy="3542810"/>
          </a:xfrm>
          <a:prstGeom prst="rect">
            <a:avLst/>
          </a:prstGeom>
        </p:spPr>
      </p:pic>
      <p:pic>
        <p:nvPicPr>
          <p:cNvPr id="10" name="图片 9">
            <a:extLst>
              <a:ext uri="{FF2B5EF4-FFF2-40B4-BE49-F238E27FC236}">
                <a16:creationId xmlns:a16="http://schemas.microsoft.com/office/drawing/2014/main" id="{42B54D82-1DAA-46B4-81E9-DCB18588E736}"/>
              </a:ext>
            </a:extLst>
          </p:cNvPr>
          <p:cNvPicPr>
            <a:picLocks noChangeAspect="1"/>
          </p:cNvPicPr>
          <p:nvPr/>
        </p:nvPicPr>
        <p:blipFill>
          <a:blip r:embed="rId4"/>
          <a:stretch>
            <a:fillRect/>
          </a:stretch>
        </p:blipFill>
        <p:spPr>
          <a:xfrm>
            <a:off x="3815976" y="1167974"/>
            <a:ext cx="4520272" cy="3799199"/>
          </a:xfrm>
          <a:prstGeom prst="rect">
            <a:avLst/>
          </a:prstGeom>
        </p:spPr>
      </p:pic>
      <p:sp>
        <p:nvSpPr>
          <p:cNvPr id="11" name="文本框 10">
            <a:extLst>
              <a:ext uri="{FF2B5EF4-FFF2-40B4-BE49-F238E27FC236}">
                <a16:creationId xmlns:a16="http://schemas.microsoft.com/office/drawing/2014/main" id="{3E4FC143-79DF-4E25-ABA3-16DEA8BC9ABD}"/>
              </a:ext>
            </a:extLst>
          </p:cNvPr>
          <p:cNvSpPr txBox="1"/>
          <p:nvPr/>
        </p:nvSpPr>
        <p:spPr>
          <a:xfrm>
            <a:off x="4460118" y="714854"/>
            <a:ext cx="983556" cy="307777"/>
          </a:xfrm>
          <a:prstGeom prst="rect">
            <a:avLst/>
          </a:prstGeom>
          <a:noFill/>
        </p:spPr>
        <p:txBody>
          <a:bodyPr wrap="square" rtlCol="0">
            <a:spAutoFit/>
          </a:bodyPr>
          <a:lstStyle/>
          <a:p>
            <a:r>
              <a:rPr lang="en-US" altLang="zh-CN" dirty="0" err="1">
                <a:solidFill>
                  <a:schemeClr val="bg1"/>
                </a:solidFill>
                <a:latin typeface="Ubuntu Light" panose="020B0604020202020204" charset="0"/>
              </a:rPr>
              <a:t>freq</a:t>
            </a:r>
            <a:endParaRPr lang="zh-CN" altLang="en-US" dirty="0">
              <a:solidFill>
                <a:schemeClr val="bg1"/>
              </a:solidFill>
              <a:latin typeface="Ubuntu Light" panose="020B0604020202020204" charset="0"/>
            </a:endParaRPr>
          </a:p>
        </p:txBody>
      </p:sp>
      <p:sp>
        <p:nvSpPr>
          <p:cNvPr id="12" name="文本框 11">
            <a:extLst>
              <a:ext uri="{FF2B5EF4-FFF2-40B4-BE49-F238E27FC236}">
                <a16:creationId xmlns:a16="http://schemas.microsoft.com/office/drawing/2014/main" id="{8F76682C-3B1B-49B6-9C9F-067381691285}"/>
              </a:ext>
            </a:extLst>
          </p:cNvPr>
          <p:cNvSpPr txBox="1"/>
          <p:nvPr/>
        </p:nvSpPr>
        <p:spPr>
          <a:xfrm>
            <a:off x="4951896" y="569512"/>
            <a:ext cx="1129553" cy="307777"/>
          </a:xfrm>
          <a:prstGeom prst="rect">
            <a:avLst/>
          </a:prstGeom>
          <a:noFill/>
        </p:spPr>
        <p:txBody>
          <a:bodyPr wrap="square" rtlCol="0">
            <a:spAutoFit/>
          </a:bodyPr>
          <a:lstStyle/>
          <a:p>
            <a:r>
              <a:rPr lang="en-US" altLang="zh-CN" dirty="0" err="1">
                <a:solidFill>
                  <a:schemeClr val="bg1"/>
                </a:solidFill>
                <a:latin typeface="Ubuntu Light" panose="020B0604020202020204" charset="0"/>
              </a:rPr>
              <a:t>doc_count</a:t>
            </a:r>
            <a:endParaRPr lang="zh-CN" altLang="en-US" dirty="0">
              <a:solidFill>
                <a:schemeClr val="bg1"/>
              </a:solidFill>
              <a:latin typeface="Ubuntu Light" panose="020B0604020202020204" charset="0"/>
            </a:endParaRPr>
          </a:p>
        </p:txBody>
      </p:sp>
      <p:sp>
        <p:nvSpPr>
          <p:cNvPr id="13" name="文本框 12">
            <a:extLst>
              <a:ext uri="{FF2B5EF4-FFF2-40B4-BE49-F238E27FC236}">
                <a16:creationId xmlns:a16="http://schemas.microsoft.com/office/drawing/2014/main" id="{8D27764B-F8D6-4AF3-9598-1CADB0EE0127}"/>
              </a:ext>
            </a:extLst>
          </p:cNvPr>
          <p:cNvSpPr txBox="1"/>
          <p:nvPr/>
        </p:nvSpPr>
        <p:spPr>
          <a:xfrm>
            <a:off x="6349926" y="723400"/>
            <a:ext cx="1329338" cy="307777"/>
          </a:xfrm>
          <a:prstGeom prst="rect">
            <a:avLst/>
          </a:prstGeom>
          <a:noFill/>
        </p:spPr>
        <p:txBody>
          <a:bodyPr wrap="square" rtlCol="0">
            <a:spAutoFit/>
          </a:bodyPr>
          <a:lstStyle/>
          <a:p>
            <a:r>
              <a:rPr lang="en-US" altLang="zh-CN" dirty="0">
                <a:solidFill>
                  <a:schemeClr val="bg1"/>
                </a:solidFill>
                <a:latin typeface="Ubuntu Light" panose="020B0604020202020204" charset="0"/>
              </a:rPr>
              <a:t>Referred file</a:t>
            </a:r>
            <a:endParaRPr lang="zh-CN" altLang="en-US" dirty="0">
              <a:solidFill>
                <a:schemeClr val="bg1"/>
              </a:solidFill>
              <a:latin typeface="Ubuntu Light" panose="020B0604020202020204" charset="0"/>
            </a:endParaRPr>
          </a:p>
        </p:txBody>
      </p:sp>
      <p:cxnSp>
        <p:nvCxnSpPr>
          <p:cNvPr id="15" name="直接箭头连接符 14">
            <a:extLst>
              <a:ext uri="{FF2B5EF4-FFF2-40B4-BE49-F238E27FC236}">
                <a16:creationId xmlns:a16="http://schemas.microsoft.com/office/drawing/2014/main" id="{4E4B96E8-D943-4C49-B862-1927389B1BF2}"/>
              </a:ext>
            </a:extLst>
          </p:cNvPr>
          <p:cNvCxnSpPr/>
          <p:nvPr/>
        </p:nvCxnSpPr>
        <p:spPr>
          <a:xfrm>
            <a:off x="4687261" y="1015623"/>
            <a:ext cx="264635" cy="15235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EC4A42D-C5B6-42FA-84C5-A5E014A6F99E}"/>
              </a:ext>
            </a:extLst>
          </p:cNvPr>
          <p:cNvCxnSpPr>
            <a:cxnSpLocks/>
            <a:stCxn id="11" idx="3"/>
          </p:cNvCxnSpPr>
          <p:nvPr/>
        </p:nvCxnSpPr>
        <p:spPr>
          <a:xfrm flipH="1">
            <a:off x="5270376" y="868743"/>
            <a:ext cx="173298" cy="29068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6DFD109-6929-4046-B3E6-43479E843712}"/>
              </a:ext>
            </a:extLst>
          </p:cNvPr>
          <p:cNvCxnSpPr>
            <a:cxnSpLocks/>
            <a:stCxn id="13" idx="2"/>
            <a:endCxn id="10" idx="0"/>
          </p:cNvCxnSpPr>
          <p:nvPr/>
        </p:nvCxnSpPr>
        <p:spPr>
          <a:xfrm flipH="1">
            <a:off x="6076112" y="1031177"/>
            <a:ext cx="938483" cy="1367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4384B00F-198B-42D1-88E6-C4403B4DA01B}"/>
              </a:ext>
            </a:extLst>
          </p:cNvPr>
          <p:cNvSpPr/>
          <p:nvPr/>
        </p:nvSpPr>
        <p:spPr>
          <a:xfrm>
            <a:off x="3815976" y="4480560"/>
            <a:ext cx="2920104" cy="177800"/>
          </a:xfrm>
          <a:prstGeom prst="rect">
            <a:avLst/>
          </a:prstGeom>
          <a:noFill/>
          <a:ln w="28575">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68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865286" y="309878"/>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Ranking</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sp>
        <p:nvSpPr>
          <p:cNvPr id="9" name="Google Shape;85;p17">
            <a:extLst>
              <a:ext uri="{FF2B5EF4-FFF2-40B4-BE49-F238E27FC236}">
                <a16:creationId xmlns:a16="http://schemas.microsoft.com/office/drawing/2014/main" id="{3B352E47-BF5D-4CE7-8DED-CC448DBA251A}"/>
              </a:ext>
            </a:extLst>
          </p:cNvPr>
          <p:cNvSpPr txBox="1">
            <a:spLocks/>
          </p:cNvSpPr>
          <p:nvPr/>
        </p:nvSpPr>
        <p:spPr>
          <a:xfrm>
            <a:off x="865286" y="571713"/>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Using Spark</a:t>
            </a:r>
          </a:p>
        </p:txBody>
      </p:sp>
      <p:pic>
        <p:nvPicPr>
          <p:cNvPr id="5" name="图片 4">
            <a:extLst>
              <a:ext uri="{FF2B5EF4-FFF2-40B4-BE49-F238E27FC236}">
                <a16:creationId xmlns:a16="http://schemas.microsoft.com/office/drawing/2014/main" id="{564949EC-DA92-42E0-BBC5-E4EBDC1704FB}"/>
              </a:ext>
            </a:extLst>
          </p:cNvPr>
          <p:cNvPicPr>
            <a:picLocks noChangeAspect="1"/>
          </p:cNvPicPr>
          <p:nvPr/>
        </p:nvPicPr>
        <p:blipFill>
          <a:blip r:embed="rId3"/>
          <a:stretch>
            <a:fillRect/>
          </a:stretch>
        </p:blipFill>
        <p:spPr>
          <a:xfrm>
            <a:off x="-1" y="1010219"/>
            <a:ext cx="4471654" cy="3123060"/>
          </a:xfrm>
          <a:prstGeom prst="rect">
            <a:avLst/>
          </a:prstGeom>
        </p:spPr>
      </p:pic>
      <p:pic>
        <p:nvPicPr>
          <p:cNvPr id="8" name="图片 7">
            <a:extLst>
              <a:ext uri="{FF2B5EF4-FFF2-40B4-BE49-F238E27FC236}">
                <a16:creationId xmlns:a16="http://schemas.microsoft.com/office/drawing/2014/main" id="{E1BF77AC-07FD-4A53-931F-06812F1998F2}"/>
              </a:ext>
            </a:extLst>
          </p:cNvPr>
          <p:cNvPicPr>
            <a:picLocks noChangeAspect="1"/>
          </p:cNvPicPr>
          <p:nvPr/>
        </p:nvPicPr>
        <p:blipFill>
          <a:blip r:embed="rId4"/>
          <a:stretch>
            <a:fillRect/>
          </a:stretch>
        </p:blipFill>
        <p:spPr>
          <a:xfrm>
            <a:off x="2971640" y="4248586"/>
            <a:ext cx="3789581" cy="732573"/>
          </a:xfrm>
          <a:prstGeom prst="rect">
            <a:avLst/>
          </a:prstGeom>
        </p:spPr>
      </p:pic>
      <p:pic>
        <p:nvPicPr>
          <p:cNvPr id="12" name="图片 11">
            <a:extLst>
              <a:ext uri="{FF2B5EF4-FFF2-40B4-BE49-F238E27FC236}">
                <a16:creationId xmlns:a16="http://schemas.microsoft.com/office/drawing/2014/main" id="{31553431-310B-4A6E-B24D-E7B9A8530800}"/>
              </a:ext>
            </a:extLst>
          </p:cNvPr>
          <p:cNvPicPr>
            <a:picLocks noChangeAspect="1"/>
          </p:cNvPicPr>
          <p:nvPr/>
        </p:nvPicPr>
        <p:blipFill>
          <a:blip r:embed="rId5"/>
          <a:stretch>
            <a:fillRect/>
          </a:stretch>
        </p:blipFill>
        <p:spPr>
          <a:xfrm>
            <a:off x="4572000" y="1302172"/>
            <a:ext cx="4505610" cy="2539156"/>
          </a:xfrm>
          <a:prstGeom prst="rect">
            <a:avLst/>
          </a:prstGeom>
        </p:spPr>
      </p:pic>
      <p:sp>
        <p:nvSpPr>
          <p:cNvPr id="16" name="箭头: 下 15">
            <a:extLst>
              <a:ext uri="{FF2B5EF4-FFF2-40B4-BE49-F238E27FC236}">
                <a16:creationId xmlns:a16="http://schemas.microsoft.com/office/drawing/2014/main" id="{57AE9096-08ED-4523-B32E-A3410F27072B}"/>
              </a:ext>
            </a:extLst>
          </p:cNvPr>
          <p:cNvSpPr/>
          <p:nvPr/>
        </p:nvSpPr>
        <p:spPr>
          <a:xfrm rot="13721477">
            <a:off x="6752974" y="4015728"/>
            <a:ext cx="424370" cy="76736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603DFF3F-CBD6-4E35-98AC-FB0806501E21}"/>
              </a:ext>
            </a:extLst>
          </p:cNvPr>
          <p:cNvSpPr/>
          <p:nvPr/>
        </p:nvSpPr>
        <p:spPr>
          <a:xfrm rot="18648687">
            <a:off x="2452716" y="4055560"/>
            <a:ext cx="424370" cy="76736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2471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863856" y="248313"/>
            <a:ext cx="35208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dirty="0"/>
              <a:t>Ranking</a:t>
            </a:r>
          </a:p>
        </p:txBody>
      </p:sp>
      <p:sp>
        <p:nvSpPr>
          <p:cNvPr id="130" name="Google Shape;130;p21"/>
          <p:cNvSpPr txBox="1">
            <a:spLocks noGrp="1"/>
          </p:cNvSpPr>
          <p:nvPr>
            <p:ph type="body" idx="1"/>
          </p:nvPr>
        </p:nvSpPr>
        <p:spPr>
          <a:xfrm>
            <a:off x="648335" y="2143125"/>
            <a:ext cx="3521075" cy="210566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sz="2000"/>
              <a:t>query</a:t>
            </a:r>
            <a:r>
              <a:rPr lang="en-US" altLang="en-GB" sz="2000"/>
              <a:t>:</a:t>
            </a:r>
          </a:p>
          <a:p>
            <a:pPr marL="0" lvl="0" indent="0" algn="l" rtl="0">
              <a:spcBef>
                <a:spcPts val="600"/>
              </a:spcBef>
              <a:spcAft>
                <a:spcPts val="0"/>
              </a:spcAft>
              <a:buNone/>
            </a:pPr>
            <a:r>
              <a:rPr lang="en-US" altLang="en-GB" sz="2000"/>
              <a:t>search for the data according to the created index</a:t>
            </a:r>
          </a:p>
        </p:txBody>
      </p:sp>
      <p:sp>
        <p:nvSpPr>
          <p:cNvPr id="131" name="Google Shape;131;p21"/>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26</a:t>
            </a:fld>
            <a:endParaRPr lang="en-GB"/>
          </a:p>
        </p:txBody>
      </p:sp>
      <p:pic>
        <p:nvPicPr>
          <p:cNvPr id="2" name="图片 1"/>
          <p:cNvPicPr>
            <a:picLocks noChangeAspect="1"/>
          </p:cNvPicPr>
          <p:nvPr>
            <p:custDataLst>
              <p:tags r:id="rId1"/>
            </p:custDataLst>
          </p:nvPr>
        </p:nvPicPr>
        <p:blipFill>
          <a:blip r:embed="rId4"/>
          <a:srcRect l="14472" t="19104"/>
          <a:stretch>
            <a:fillRect/>
          </a:stretch>
        </p:blipFill>
        <p:spPr>
          <a:xfrm>
            <a:off x="4169410" y="1530350"/>
            <a:ext cx="4405630" cy="2718435"/>
          </a:xfrm>
          <a:prstGeom prst="rect">
            <a:avLst/>
          </a:prstGeom>
        </p:spPr>
      </p:pic>
      <p:sp>
        <p:nvSpPr>
          <p:cNvPr id="10" name="Google Shape;85;p17">
            <a:extLst>
              <a:ext uri="{FF2B5EF4-FFF2-40B4-BE49-F238E27FC236}">
                <a16:creationId xmlns:a16="http://schemas.microsoft.com/office/drawing/2014/main" id="{6E755069-951B-41DB-85A8-A30E5FA95705}"/>
              </a:ext>
            </a:extLst>
          </p:cNvPr>
          <p:cNvSpPr txBox="1">
            <a:spLocks/>
          </p:cNvSpPr>
          <p:nvPr/>
        </p:nvSpPr>
        <p:spPr>
          <a:xfrm>
            <a:off x="863856" y="677663"/>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Using Elasticsearch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2" name="图片 1"/>
          <p:cNvPicPr>
            <a:picLocks noChangeAspect="1"/>
          </p:cNvPicPr>
          <p:nvPr/>
        </p:nvPicPr>
        <p:blipFill>
          <a:blip r:embed="rId3"/>
          <a:srcRect r="34859"/>
          <a:stretch>
            <a:fillRect/>
          </a:stretch>
        </p:blipFill>
        <p:spPr>
          <a:xfrm>
            <a:off x="664210" y="1415415"/>
            <a:ext cx="4824730" cy="3169920"/>
          </a:xfrm>
          <a:prstGeom prst="rect">
            <a:avLst/>
          </a:prstGeom>
        </p:spPr>
      </p:pic>
      <p:sp>
        <p:nvSpPr>
          <p:cNvPr id="123" name="Google Shape;123;p20"/>
          <p:cNvSpPr txBox="1">
            <a:spLocks noGrp="1"/>
          </p:cNvSpPr>
          <p:nvPr>
            <p:ph type="body" idx="3"/>
          </p:nvPr>
        </p:nvSpPr>
        <p:spPr>
          <a:xfrm>
            <a:off x="5734685" y="1415415"/>
            <a:ext cx="2462530" cy="278828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800"/>
              <a:t> some import </a:t>
            </a:r>
          </a:p>
          <a:p>
            <a:pPr marL="0" lvl="0" indent="0" algn="l" rtl="0">
              <a:spcBef>
                <a:spcPts val="600"/>
              </a:spcBef>
              <a:spcAft>
                <a:spcPts val="0"/>
              </a:spcAft>
              <a:buNone/>
            </a:pPr>
            <a:r>
              <a:rPr lang="en-US" sz="2800"/>
              <a:t>   attribution:</a:t>
            </a:r>
          </a:p>
          <a:p>
            <a:pPr marL="742950" lvl="1" indent="-285750" algn="l" rtl="0">
              <a:spcBef>
                <a:spcPts val="600"/>
              </a:spcBef>
              <a:spcAft>
                <a:spcPts val="0"/>
              </a:spcAft>
            </a:pPr>
            <a:r>
              <a:rPr lang="en-US">
                <a:solidFill>
                  <a:schemeClr val="lt1"/>
                </a:solidFill>
              </a:rPr>
              <a:t>took</a:t>
            </a:r>
          </a:p>
          <a:p>
            <a:pPr marL="742950" lvl="1" indent="-285750" algn="l" rtl="0">
              <a:spcBef>
                <a:spcPts val="600"/>
              </a:spcBef>
              <a:spcAft>
                <a:spcPts val="0"/>
              </a:spcAft>
            </a:pPr>
            <a:r>
              <a:rPr lang="en-US">
                <a:solidFill>
                  <a:schemeClr val="lt1"/>
                </a:solidFill>
              </a:rPr>
              <a:t>hits.total</a:t>
            </a:r>
          </a:p>
          <a:p>
            <a:pPr marL="742950" lvl="1" indent="-285750" algn="l" rtl="0">
              <a:spcBef>
                <a:spcPts val="600"/>
              </a:spcBef>
              <a:spcAft>
                <a:spcPts val="0"/>
              </a:spcAft>
            </a:pPr>
            <a:r>
              <a:rPr lang="en-US">
                <a:solidFill>
                  <a:schemeClr val="lt1"/>
                </a:solidFill>
              </a:rPr>
              <a:t>hits.hits</a:t>
            </a:r>
          </a:p>
          <a:p>
            <a:pPr marL="285750" lvl="0" indent="-285750" algn="l" rtl="0">
              <a:spcBef>
                <a:spcPts val="600"/>
              </a:spcBef>
              <a:spcAft>
                <a:spcPts val="0"/>
              </a:spcAft>
              <a:buNone/>
            </a:pPr>
            <a:endParaRPr lang="en-US">
              <a:solidFill>
                <a:schemeClr val="lt1"/>
              </a:solidFill>
            </a:endParaRPr>
          </a:p>
        </p:txBody>
      </p:sp>
      <p:sp>
        <p:nvSpPr>
          <p:cNvPr id="124" name="Google Shape;124;p20"/>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27</a:t>
            </a:fld>
            <a:endParaRPr lang="en-GB"/>
          </a:p>
        </p:txBody>
      </p:sp>
      <p:sp>
        <p:nvSpPr>
          <p:cNvPr id="8" name="Google Shape;129;p21">
            <a:extLst>
              <a:ext uri="{FF2B5EF4-FFF2-40B4-BE49-F238E27FC236}">
                <a16:creationId xmlns:a16="http://schemas.microsoft.com/office/drawing/2014/main" id="{860870C2-5091-41B4-939A-3B84C296D087}"/>
              </a:ext>
            </a:extLst>
          </p:cNvPr>
          <p:cNvSpPr txBox="1">
            <a:spLocks noGrp="1"/>
          </p:cNvSpPr>
          <p:nvPr>
            <p:ph type="title"/>
          </p:nvPr>
        </p:nvSpPr>
        <p:spPr>
          <a:xfrm>
            <a:off x="863856" y="248313"/>
            <a:ext cx="35208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dirty="0"/>
              <a:t>Ranking</a:t>
            </a:r>
          </a:p>
        </p:txBody>
      </p:sp>
      <p:sp>
        <p:nvSpPr>
          <p:cNvPr id="9" name="Google Shape;85;p17">
            <a:extLst>
              <a:ext uri="{FF2B5EF4-FFF2-40B4-BE49-F238E27FC236}">
                <a16:creationId xmlns:a16="http://schemas.microsoft.com/office/drawing/2014/main" id="{F5BC8828-DF90-4D2B-B818-13D38FB86DF3}"/>
              </a:ext>
            </a:extLst>
          </p:cNvPr>
          <p:cNvSpPr txBox="1">
            <a:spLocks/>
          </p:cNvSpPr>
          <p:nvPr/>
        </p:nvSpPr>
        <p:spPr>
          <a:xfrm>
            <a:off x="863856" y="677663"/>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Using Elasticsearch</a:t>
            </a:r>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9" name="Google Shape;59;p13"/>
          <p:cNvSpPr txBox="1">
            <a:spLocks noGrp="1"/>
          </p:cNvSpPr>
          <p:nvPr>
            <p:ph type="body" idx="2"/>
          </p:nvPr>
        </p:nvSpPr>
        <p:spPr>
          <a:xfrm>
            <a:off x="854075" y="4012565"/>
            <a:ext cx="7433310" cy="658495"/>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panose="020B0604020202020204"/>
              <a:buNone/>
            </a:pPr>
            <a:r>
              <a:rPr lang="en-US" sz="1200"/>
              <a:t>Then we use </a:t>
            </a:r>
            <a:r>
              <a:rPr sz="1200">
                <a:solidFill>
                  <a:schemeClr val="tx1"/>
                </a:solidFill>
              </a:rPr>
              <a:t>match</a:t>
            </a:r>
            <a:r>
              <a:rPr lang="en-US" sz="1200">
                <a:solidFill>
                  <a:schemeClr val="accent5"/>
                </a:solidFill>
              </a:rPr>
              <a:t> </a:t>
            </a:r>
            <a:r>
              <a:rPr lang="en-US" sz="1200">
                <a:solidFill>
                  <a:schemeClr val="bg1"/>
                </a:solidFill>
              </a:rPr>
              <a:t>for searching:</a:t>
            </a:r>
          </a:p>
          <a:p>
            <a:pPr marL="457200" lvl="1" indent="0" algn="l" rtl="0">
              <a:spcBef>
                <a:spcPts val="0"/>
              </a:spcBef>
              <a:spcAft>
                <a:spcPts val="0"/>
              </a:spcAft>
              <a:buClr>
                <a:schemeClr val="dk1"/>
              </a:buClr>
              <a:buSzPts val="1100"/>
              <a:buFont typeface="Arial" panose="020B0604020202020204"/>
              <a:buNone/>
            </a:pPr>
            <a:r>
              <a:rPr lang="en-US" sz="1200">
                <a:solidFill>
                  <a:schemeClr val="bg1"/>
                </a:solidFill>
              </a:rPr>
              <a:t>searching for the file where the matching word in the “content” is located</a:t>
            </a:r>
          </a:p>
        </p:txBody>
      </p:sp>
      <p:sp>
        <p:nvSpPr>
          <p:cNvPr id="60" name="Google Shape;60;p13"/>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28</a:t>
            </a:fld>
            <a:endParaRPr lang="en-GB"/>
          </a:p>
        </p:txBody>
      </p:sp>
      <p:pic>
        <p:nvPicPr>
          <p:cNvPr id="5" name="图片 4"/>
          <p:cNvPicPr>
            <a:picLocks noChangeAspect="1"/>
          </p:cNvPicPr>
          <p:nvPr/>
        </p:nvPicPr>
        <p:blipFill>
          <a:blip r:embed="rId3"/>
          <a:srcRect l="2983"/>
          <a:stretch>
            <a:fillRect/>
          </a:stretch>
        </p:blipFill>
        <p:spPr>
          <a:xfrm>
            <a:off x="2691765" y="1131570"/>
            <a:ext cx="5040630" cy="2807335"/>
          </a:xfrm>
          <a:prstGeom prst="rect">
            <a:avLst/>
          </a:prstGeom>
        </p:spPr>
      </p:pic>
      <p:sp>
        <p:nvSpPr>
          <p:cNvPr id="8" name="Google Shape;129;p21">
            <a:extLst>
              <a:ext uri="{FF2B5EF4-FFF2-40B4-BE49-F238E27FC236}">
                <a16:creationId xmlns:a16="http://schemas.microsoft.com/office/drawing/2014/main" id="{BE2B2337-FFC0-4AA5-8D13-7C0E21ABECF6}"/>
              </a:ext>
            </a:extLst>
          </p:cNvPr>
          <p:cNvSpPr txBox="1">
            <a:spLocks noGrp="1"/>
          </p:cNvSpPr>
          <p:nvPr>
            <p:ph type="title"/>
          </p:nvPr>
        </p:nvSpPr>
        <p:spPr>
          <a:xfrm>
            <a:off x="863856" y="248313"/>
            <a:ext cx="35208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dirty="0"/>
              <a:t>Ranking</a:t>
            </a:r>
          </a:p>
        </p:txBody>
      </p:sp>
      <p:sp>
        <p:nvSpPr>
          <p:cNvPr id="9" name="Google Shape;85;p17">
            <a:extLst>
              <a:ext uri="{FF2B5EF4-FFF2-40B4-BE49-F238E27FC236}">
                <a16:creationId xmlns:a16="http://schemas.microsoft.com/office/drawing/2014/main" id="{D37DE4B1-FAE8-46EE-811D-C8E630A3275E}"/>
              </a:ext>
            </a:extLst>
          </p:cNvPr>
          <p:cNvSpPr txBox="1">
            <a:spLocks/>
          </p:cNvSpPr>
          <p:nvPr/>
        </p:nvSpPr>
        <p:spPr>
          <a:xfrm>
            <a:off x="863856" y="677663"/>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Using Elasticsearch</a:t>
            </a: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9" name="Google Shape;59;p13"/>
          <p:cNvSpPr txBox="1">
            <a:spLocks noGrp="1"/>
          </p:cNvSpPr>
          <p:nvPr>
            <p:ph type="body" idx="2"/>
          </p:nvPr>
        </p:nvSpPr>
        <p:spPr>
          <a:xfrm>
            <a:off x="929640" y="1183640"/>
            <a:ext cx="7433310" cy="658495"/>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panose="020B0604020202020204"/>
              <a:buNone/>
            </a:pPr>
            <a:r>
              <a:rPr lang="en-US" sz="1200"/>
              <a:t>This is the result after we searching for the word “way”. </a:t>
            </a:r>
            <a:endParaRPr lang="en-US" sz="1200">
              <a:solidFill>
                <a:schemeClr val="bg1"/>
              </a:solidFill>
            </a:endParaRPr>
          </a:p>
        </p:txBody>
      </p:sp>
      <p:sp>
        <p:nvSpPr>
          <p:cNvPr id="60" name="Google Shape;60;p13"/>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29</a:t>
            </a:fld>
            <a:endParaRPr lang="en-GB"/>
          </a:p>
        </p:txBody>
      </p:sp>
      <p:pic>
        <p:nvPicPr>
          <p:cNvPr id="2" name="图片 1" descr="0c083eca939de0c95585739cd26eb53"/>
          <p:cNvPicPr>
            <a:picLocks noChangeAspect="1"/>
          </p:cNvPicPr>
          <p:nvPr/>
        </p:nvPicPr>
        <p:blipFill>
          <a:blip r:embed="rId3"/>
          <a:stretch>
            <a:fillRect/>
          </a:stretch>
        </p:blipFill>
        <p:spPr>
          <a:xfrm>
            <a:off x="929640" y="1511935"/>
            <a:ext cx="7066915" cy="2979420"/>
          </a:xfrm>
          <a:prstGeom prst="rect">
            <a:avLst/>
          </a:prstGeom>
        </p:spPr>
      </p:pic>
      <p:sp>
        <p:nvSpPr>
          <p:cNvPr id="3" name="矩形 2"/>
          <p:cNvSpPr/>
          <p:nvPr/>
        </p:nvSpPr>
        <p:spPr>
          <a:xfrm>
            <a:off x="1815465" y="2473325"/>
            <a:ext cx="1492250" cy="290195"/>
          </a:xfrm>
          <a:prstGeom prst="rect">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Google Shape;129;p21">
            <a:extLst>
              <a:ext uri="{FF2B5EF4-FFF2-40B4-BE49-F238E27FC236}">
                <a16:creationId xmlns:a16="http://schemas.microsoft.com/office/drawing/2014/main" id="{3F03D6DA-E58B-4AD8-8191-27B5D944A9B7}"/>
              </a:ext>
            </a:extLst>
          </p:cNvPr>
          <p:cNvSpPr txBox="1">
            <a:spLocks noGrp="1"/>
          </p:cNvSpPr>
          <p:nvPr>
            <p:ph type="title"/>
          </p:nvPr>
        </p:nvSpPr>
        <p:spPr>
          <a:xfrm>
            <a:off x="863856" y="248313"/>
            <a:ext cx="35208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dirty="0"/>
              <a:t>Ranking</a:t>
            </a:r>
          </a:p>
        </p:txBody>
      </p:sp>
      <p:sp>
        <p:nvSpPr>
          <p:cNvPr id="10" name="Google Shape;85;p17">
            <a:extLst>
              <a:ext uri="{FF2B5EF4-FFF2-40B4-BE49-F238E27FC236}">
                <a16:creationId xmlns:a16="http://schemas.microsoft.com/office/drawing/2014/main" id="{4509C56E-BA22-44A4-A4F6-D77A6BA812E2}"/>
              </a:ext>
            </a:extLst>
          </p:cNvPr>
          <p:cNvSpPr txBox="1">
            <a:spLocks/>
          </p:cNvSpPr>
          <p:nvPr/>
        </p:nvSpPr>
        <p:spPr>
          <a:xfrm>
            <a:off x="863856" y="677663"/>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Using Elasticsearch</a:t>
            </a: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825740" y="896029"/>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C</a:t>
            </a:r>
            <a:r>
              <a:rPr lang="en-US" altLang="zh-CN" sz="3600" dirty="0" err="1"/>
              <a:t>ontents</a:t>
            </a:r>
            <a:endParaRPr sz="3600" dirty="0"/>
          </a:p>
        </p:txBody>
      </p:sp>
      <p:sp>
        <p:nvSpPr>
          <p:cNvPr id="208" name="Google Shape;208;p28"/>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209" name="Google Shape;209;p28"/>
          <p:cNvGrpSpPr/>
          <p:nvPr/>
        </p:nvGrpSpPr>
        <p:grpSpPr>
          <a:xfrm>
            <a:off x="656699" y="2425452"/>
            <a:ext cx="3377139" cy="1639918"/>
            <a:chOff x="1047099" y="2103153"/>
            <a:chExt cx="3040276" cy="1476340"/>
          </a:xfrm>
        </p:grpSpPr>
        <p:sp>
          <p:nvSpPr>
            <p:cNvPr id="210" name="Google Shape;210;p28"/>
            <p:cNvSpPr/>
            <p:nvPr/>
          </p:nvSpPr>
          <p:spPr>
            <a:xfrm rot="2700000">
              <a:off x="2286374" y="1011412"/>
              <a:ext cx="561726" cy="3040276"/>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Ubuntu"/>
                <a:ea typeface="Ubuntu"/>
                <a:cs typeface="Ubuntu"/>
                <a:sym typeface="Ubuntu"/>
              </a:endParaRPr>
            </a:p>
          </p:txBody>
        </p:sp>
        <p:sp>
          <p:nvSpPr>
            <p:cNvPr id="211" name="Google Shape;211;p28"/>
            <p:cNvSpPr/>
            <p:nvPr/>
          </p:nvSpPr>
          <p:spPr>
            <a:xfrm>
              <a:off x="1510752" y="3205393"/>
              <a:ext cx="374100" cy="37410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Ubuntu"/>
                  <a:ea typeface="Ubuntu"/>
                  <a:cs typeface="Ubuntu"/>
                  <a:sym typeface="Ubuntu"/>
                </a:rPr>
                <a:t>1</a:t>
              </a:r>
              <a:endParaRPr sz="1200" b="1">
                <a:solidFill>
                  <a:schemeClr val="accent1"/>
                </a:solidFill>
                <a:latin typeface="Ubuntu"/>
                <a:ea typeface="Ubuntu"/>
                <a:cs typeface="Ubuntu"/>
                <a:sym typeface="Ubuntu"/>
              </a:endParaRPr>
            </a:p>
          </p:txBody>
        </p:sp>
        <p:sp>
          <p:nvSpPr>
            <p:cNvPr id="212" name="Google Shape;212;p28"/>
            <p:cNvSpPr txBox="1"/>
            <p:nvPr/>
          </p:nvSpPr>
          <p:spPr>
            <a:xfrm rot="18900000">
              <a:off x="1637258" y="21031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dirty="0">
                  <a:solidFill>
                    <a:schemeClr val="lt1"/>
                  </a:solidFill>
                  <a:latin typeface="Ubuntu"/>
                  <a:ea typeface="Ubuntu"/>
                  <a:cs typeface="Ubuntu"/>
                  <a:sym typeface="Ubuntu"/>
                </a:rPr>
                <a:t>Text Files Collection</a:t>
              </a:r>
              <a:endParaRPr sz="1000" b="1" dirty="0">
                <a:solidFill>
                  <a:schemeClr val="lt1"/>
                </a:solidFill>
                <a:latin typeface="Ubuntu"/>
                <a:ea typeface="Ubuntu"/>
                <a:cs typeface="Ubuntu"/>
                <a:sym typeface="Ubuntu"/>
              </a:endParaRPr>
            </a:p>
          </p:txBody>
        </p:sp>
      </p:grpSp>
      <p:grpSp>
        <p:nvGrpSpPr>
          <p:cNvPr id="214" name="Google Shape;214;p28"/>
          <p:cNvGrpSpPr/>
          <p:nvPr/>
        </p:nvGrpSpPr>
        <p:grpSpPr>
          <a:xfrm>
            <a:off x="2778571" y="2492462"/>
            <a:ext cx="3377139" cy="1572910"/>
            <a:chOff x="2957320" y="2163478"/>
            <a:chExt cx="3040276" cy="1416015"/>
          </a:xfrm>
        </p:grpSpPr>
        <p:sp>
          <p:nvSpPr>
            <p:cNvPr id="215" name="Google Shape;215;p28"/>
            <p:cNvSpPr/>
            <p:nvPr/>
          </p:nvSpPr>
          <p:spPr>
            <a:xfrm rot="2700000">
              <a:off x="4196595" y="1011412"/>
              <a:ext cx="561726" cy="3040276"/>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Ubuntu"/>
                <a:ea typeface="Ubuntu"/>
                <a:cs typeface="Ubuntu"/>
                <a:sym typeface="Ubuntu"/>
              </a:endParaRPr>
            </a:p>
          </p:txBody>
        </p:sp>
        <p:sp>
          <p:nvSpPr>
            <p:cNvPr id="216" name="Google Shape;216;p28"/>
            <p:cNvSpPr/>
            <p:nvPr/>
          </p:nvSpPr>
          <p:spPr>
            <a:xfrm>
              <a:off x="3420974" y="3205393"/>
              <a:ext cx="374100" cy="37410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5"/>
                  </a:solidFill>
                  <a:latin typeface="Ubuntu"/>
                  <a:ea typeface="Ubuntu"/>
                  <a:cs typeface="Ubuntu"/>
                  <a:sym typeface="Ubuntu"/>
                </a:rPr>
                <a:t>2</a:t>
              </a:r>
              <a:endParaRPr sz="1200" b="1">
                <a:solidFill>
                  <a:schemeClr val="accent5"/>
                </a:solidFill>
                <a:latin typeface="Ubuntu"/>
                <a:ea typeface="Ubuntu"/>
                <a:cs typeface="Ubuntu"/>
                <a:sym typeface="Ubuntu"/>
              </a:endParaRPr>
            </a:p>
          </p:txBody>
        </p:sp>
        <p:sp>
          <p:nvSpPr>
            <p:cNvPr id="217" name="Google Shape;217;p28"/>
            <p:cNvSpPr txBox="1"/>
            <p:nvPr/>
          </p:nvSpPr>
          <p:spPr>
            <a:xfrm rot="18900000">
              <a:off x="3483087" y="2163478"/>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b="1" dirty="0">
                  <a:solidFill>
                    <a:schemeClr val="lt1"/>
                  </a:solidFill>
                  <a:latin typeface="Ubuntu"/>
                  <a:ea typeface="Ubuntu"/>
                  <a:cs typeface="Ubuntu"/>
                  <a:sym typeface="Ubuntu"/>
                </a:rPr>
                <a:t>I</a:t>
              </a:r>
              <a:r>
                <a:rPr lang="en-US" altLang="zh-CN" sz="1600" b="1" dirty="0">
                  <a:solidFill>
                    <a:schemeClr val="lt1"/>
                  </a:solidFill>
                  <a:latin typeface="Ubuntu"/>
                  <a:ea typeface="Ubuntu"/>
                  <a:cs typeface="Ubuntu"/>
                  <a:sym typeface="Ubuntu"/>
                </a:rPr>
                <a:t>ndexing and Ranking</a:t>
              </a:r>
              <a:endParaRPr lang="en-US" sz="1000" b="1" dirty="0">
                <a:solidFill>
                  <a:schemeClr val="lt1"/>
                </a:solidFill>
                <a:latin typeface="Ubuntu"/>
                <a:ea typeface="Ubuntu"/>
                <a:cs typeface="Ubuntu"/>
                <a:sym typeface="Ubuntu"/>
              </a:endParaRPr>
            </a:p>
          </p:txBody>
        </p:sp>
      </p:grpSp>
      <p:grpSp>
        <p:nvGrpSpPr>
          <p:cNvPr id="219" name="Google Shape;219;p28"/>
          <p:cNvGrpSpPr/>
          <p:nvPr/>
        </p:nvGrpSpPr>
        <p:grpSpPr>
          <a:xfrm>
            <a:off x="4911328" y="2495095"/>
            <a:ext cx="3377139" cy="1570276"/>
            <a:chOff x="4877339" y="2165849"/>
            <a:chExt cx="3040276" cy="1413644"/>
          </a:xfrm>
        </p:grpSpPr>
        <p:sp>
          <p:nvSpPr>
            <p:cNvPr id="220" name="Google Shape;220;p28"/>
            <p:cNvSpPr/>
            <p:nvPr/>
          </p:nvSpPr>
          <p:spPr>
            <a:xfrm rot="2700000">
              <a:off x="6116614" y="1011412"/>
              <a:ext cx="561726" cy="3040276"/>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Ubuntu"/>
                <a:ea typeface="Ubuntu"/>
                <a:cs typeface="Ubuntu"/>
                <a:sym typeface="Ubuntu"/>
              </a:endParaRPr>
            </a:p>
          </p:txBody>
        </p:sp>
        <p:sp>
          <p:nvSpPr>
            <p:cNvPr id="221" name="Google Shape;221;p28"/>
            <p:cNvSpPr/>
            <p:nvPr/>
          </p:nvSpPr>
          <p:spPr>
            <a:xfrm>
              <a:off x="5340992" y="3205393"/>
              <a:ext cx="374100" cy="37410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Ubuntu"/>
                  <a:ea typeface="Ubuntu"/>
                  <a:cs typeface="Ubuntu"/>
                  <a:sym typeface="Ubuntu"/>
                </a:rPr>
                <a:t>3</a:t>
              </a:r>
              <a:endParaRPr sz="1200" b="1">
                <a:solidFill>
                  <a:schemeClr val="accent4"/>
                </a:solidFill>
                <a:latin typeface="Ubuntu"/>
                <a:ea typeface="Ubuntu"/>
                <a:cs typeface="Ubuntu"/>
                <a:sym typeface="Ubuntu"/>
              </a:endParaRPr>
            </a:p>
          </p:txBody>
        </p:sp>
        <p:sp>
          <p:nvSpPr>
            <p:cNvPr id="222" name="Google Shape;222;p28"/>
            <p:cNvSpPr txBox="1"/>
            <p:nvPr/>
          </p:nvSpPr>
          <p:spPr>
            <a:xfrm rot="18900000">
              <a:off x="5293999" y="2165849"/>
              <a:ext cx="254616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b="1" dirty="0">
                  <a:solidFill>
                    <a:schemeClr val="lt1"/>
                  </a:solidFill>
                  <a:latin typeface="Ubuntu"/>
                  <a:ea typeface="Ubuntu"/>
                  <a:cs typeface="Ubuntu"/>
                  <a:sym typeface="Ubuntu"/>
                </a:rPr>
                <a:t>Web Server and Interface</a:t>
              </a:r>
              <a:endParaRPr sz="1000" b="1" dirty="0">
                <a:solidFill>
                  <a:schemeClr val="lt1"/>
                </a:solidFill>
                <a:latin typeface="Ubuntu"/>
                <a:ea typeface="Ubuntu"/>
                <a:cs typeface="Ubuntu"/>
                <a:sym typeface="Ubuntu"/>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Google Shape;114;p19"/>
          <p:cNvSpPr txBox="1">
            <a:spLocks noGrp="1"/>
          </p:cNvSpPr>
          <p:nvPr>
            <p:ph type="body" idx="2"/>
          </p:nvPr>
        </p:nvSpPr>
        <p:spPr>
          <a:xfrm>
            <a:off x="4446270" y="1057275"/>
            <a:ext cx="3402330" cy="31457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a:t>sorted by the value of _score</a:t>
            </a:r>
          </a:p>
          <a:p>
            <a:pPr marL="800100" lvl="1" indent="-342900" algn="l" rtl="0">
              <a:spcBef>
                <a:spcPts val="600"/>
              </a:spcBef>
              <a:spcAft>
                <a:spcPts val="0"/>
              </a:spcAft>
            </a:pPr>
            <a:r>
              <a:rPr lang="en-GB">
                <a:solidFill>
                  <a:schemeClr val="lt1"/>
                </a:solidFill>
              </a:rPr>
              <a:t>Term frequency</a:t>
            </a:r>
          </a:p>
          <a:p>
            <a:pPr marL="800100" lvl="1" indent="-342900" algn="l" rtl="0">
              <a:spcBef>
                <a:spcPts val="600"/>
              </a:spcBef>
              <a:spcAft>
                <a:spcPts val="0"/>
              </a:spcAft>
            </a:pPr>
            <a:r>
              <a:rPr lang="en-GB">
                <a:solidFill>
                  <a:schemeClr val="lt1"/>
                </a:solidFill>
              </a:rPr>
              <a:t>inverse document frequency</a:t>
            </a:r>
          </a:p>
          <a:p>
            <a:pPr marL="800100" lvl="1" indent="-342900" algn="l" rtl="0">
              <a:spcBef>
                <a:spcPts val="600"/>
              </a:spcBef>
              <a:spcAft>
                <a:spcPts val="0"/>
              </a:spcAft>
            </a:pPr>
            <a:r>
              <a:rPr lang="en-GB">
                <a:solidFill>
                  <a:schemeClr val="lt1"/>
                </a:solidFill>
              </a:rPr>
              <a:t>the normalized values of document frequency</a:t>
            </a:r>
          </a:p>
        </p:txBody>
      </p:sp>
      <p:sp>
        <p:nvSpPr>
          <p:cNvPr id="115" name="Google Shape;115;p19"/>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30</a:t>
            </a:fld>
            <a:endParaRPr lang="en-GB"/>
          </a:p>
        </p:txBody>
      </p:sp>
      <p:pic>
        <p:nvPicPr>
          <p:cNvPr id="3" name="图片 2" descr="0f2bbe668ef97af22cb6361ee62c78a"/>
          <p:cNvPicPr>
            <a:picLocks noChangeAspect="1"/>
          </p:cNvPicPr>
          <p:nvPr/>
        </p:nvPicPr>
        <p:blipFill>
          <a:blip r:embed="rId3"/>
          <a:srcRect r="6394" b="-1789"/>
          <a:stretch>
            <a:fillRect/>
          </a:stretch>
        </p:blipFill>
        <p:spPr>
          <a:xfrm>
            <a:off x="1405890" y="1249045"/>
            <a:ext cx="1961515" cy="397510"/>
          </a:xfrm>
          <a:prstGeom prst="rect">
            <a:avLst/>
          </a:prstGeom>
        </p:spPr>
      </p:pic>
      <p:pic>
        <p:nvPicPr>
          <p:cNvPr id="4" name="图片 3" descr="6daa05a6058fbc089deb1ac20f92826"/>
          <p:cNvPicPr>
            <a:picLocks noChangeAspect="1"/>
          </p:cNvPicPr>
          <p:nvPr/>
        </p:nvPicPr>
        <p:blipFill>
          <a:blip r:embed="rId4"/>
          <a:srcRect t="16226" r="11124" b="10314"/>
          <a:stretch>
            <a:fillRect/>
          </a:stretch>
        </p:blipFill>
        <p:spPr>
          <a:xfrm>
            <a:off x="1405890" y="2179955"/>
            <a:ext cx="1958340" cy="370840"/>
          </a:xfrm>
          <a:prstGeom prst="rect">
            <a:avLst/>
          </a:prstGeom>
        </p:spPr>
      </p:pic>
      <p:pic>
        <p:nvPicPr>
          <p:cNvPr id="5" name="图片 4" descr="366ba5a7ece5fef8e7a87dacfaa8cc0"/>
          <p:cNvPicPr>
            <a:picLocks noChangeAspect="1"/>
          </p:cNvPicPr>
          <p:nvPr/>
        </p:nvPicPr>
        <p:blipFill>
          <a:blip r:embed="rId5"/>
          <a:srcRect t="19583"/>
          <a:stretch>
            <a:fillRect/>
          </a:stretch>
        </p:blipFill>
        <p:spPr>
          <a:xfrm>
            <a:off x="1414780" y="3084195"/>
            <a:ext cx="1952625" cy="367665"/>
          </a:xfrm>
          <a:prstGeom prst="rect">
            <a:avLst/>
          </a:prstGeom>
        </p:spPr>
      </p:pic>
      <p:sp>
        <p:nvSpPr>
          <p:cNvPr id="10" name="Google Shape;129;p21">
            <a:extLst>
              <a:ext uri="{FF2B5EF4-FFF2-40B4-BE49-F238E27FC236}">
                <a16:creationId xmlns:a16="http://schemas.microsoft.com/office/drawing/2014/main" id="{B6F9E37C-6E08-4599-AF0A-A0E8ABF48CAE}"/>
              </a:ext>
            </a:extLst>
          </p:cNvPr>
          <p:cNvSpPr txBox="1">
            <a:spLocks noGrp="1"/>
          </p:cNvSpPr>
          <p:nvPr>
            <p:ph type="title"/>
          </p:nvPr>
        </p:nvSpPr>
        <p:spPr>
          <a:xfrm>
            <a:off x="863856" y="248313"/>
            <a:ext cx="35208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dirty="0"/>
              <a:t>Ranking</a:t>
            </a:r>
          </a:p>
        </p:txBody>
      </p:sp>
      <p:sp>
        <p:nvSpPr>
          <p:cNvPr id="11" name="Google Shape;85;p17">
            <a:extLst>
              <a:ext uri="{FF2B5EF4-FFF2-40B4-BE49-F238E27FC236}">
                <a16:creationId xmlns:a16="http://schemas.microsoft.com/office/drawing/2014/main" id="{A7751A6A-7A91-4D63-81EF-87891522CB10}"/>
              </a:ext>
            </a:extLst>
          </p:cNvPr>
          <p:cNvSpPr txBox="1">
            <a:spLocks/>
          </p:cNvSpPr>
          <p:nvPr/>
        </p:nvSpPr>
        <p:spPr>
          <a:xfrm>
            <a:off x="863856" y="677663"/>
            <a:ext cx="7282800" cy="3642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R="0" lvl="1"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2pPr>
            <a:lvl3pPr marR="0" lvl="2"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3pPr>
            <a:lvl4pPr marR="0" lvl="3"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4pPr>
            <a:lvl5pPr marR="0" lvl="4"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5pPr>
            <a:lvl6pPr marR="0" lvl="5"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6pPr>
            <a:lvl7pPr marR="0" lvl="6"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7pPr>
            <a:lvl8pPr marR="0" lvl="7"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8pPr>
            <a:lvl9pPr marR="0" lvl="8" algn="l" rtl="0">
              <a:lnSpc>
                <a:spcPct val="90000"/>
              </a:lnSpc>
              <a:spcBef>
                <a:spcPts val="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9pPr>
          </a:lstStyle>
          <a:p>
            <a:r>
              <a:rPr lang="en-US" sz="2000" dirty="0"/>
              <a:t>Using Elasticsearch</a:t>
            </a:r>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7"/>
          <p:cNvSpPr txBox="1">
            <a:spLocks noGrp="1"/>
          </p:cNvSpPr>
          <p:nvPr>
            <p:ph type="ctrTitle"/>
          </p:nvPr>
        </p:nvSpPr>
        <p:spPr>
          <a:xfrm>
            <a:off x="1004018" y="3971568"/>
            <a:ext cx="7282800" cy="58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3. </a:t>
            </a:r>
            <a:r>
              <a:rPr lang="en-US" dirty="0"/>
              <a:t>Web Server and Interface</a:t>
            </a:r>
            <a:br>
              <a:rPr lang="en-US" dirty="0"/>
            </a:br>
            <a:br>
              <a:rPr lang="en-US" dirty="0"/>
            </a:br>
            <a:endParaRPr dirty="0"/>
          </a:p>
        </p:txBody>
      </p:sp>
    </p:spTree>
    <p:extLst>
      <p:ext uri="{BB962C8B-B14F-4D97-AF65-F5344CB8AC3E}">
        <p14:creationId xmlns:p14="http://schemas.microsoft.com/office/powerpoint/2010/main" val="259295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78051" y="292112"/>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Web Interface</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pic>
        <p:nvPicPr>
          <p:cNvPr id="4" name="图片 3">
            <a:extLst>
              <a:ext uri="{FF2B5EF4-FFF2-40B4-BE49-F238E27FC236}">
                <a16:creationId xmlns:a16="http://schemas.microsoft.com/office/drawing/2014/main" id="{A2EB4064-FC5A-416E-9D52-2594FFF435BF}"/>
              </a:ext>
            </a:extLst>
          </p:cNvPr>
          <p:cNvPicPr>
            <a:picLocks noChangeAspect="1"/>
          </p:cNvPicPr>
          <p:nvPr/>
        </p:nvPicPr>
        <p:blipFill>
          <a:blip r:embed="rId3"/>
          <a:stretch>
            <a:fillRect/>
          </a:stretch>
        </p:blipFill>
        <p:spPr>
          <a:xfrm>
            <a:off x="1614508" y="656312"/>
            <a:ext cx="6046343" cy="3411495"/>
          </a:xfrm>
          <a:prstGeom prst="rect">
            <a:avLst/>
          </a:prstGeom>
        </p:spPr>
      </p:pic>
      <p:sp>
        <p:nvSpPr>
          <p:cNvPr id="8" name="Google Shape;86;p17">
            <a:extLst>
              <a:ext uri="{FF2B5EF4-FFF2-40B4-BE49-F238E27FC236}">
                <a16:creationId xmlns:a16="http://schemas.microsoft.com/office/drawing/2014/main" id="{382860AF-E28A-4B61-8994-D0580EE0703E}"/>
              </a:ext>
            </a:extLst>
          </p:cNvPr>
          <p:cNvSpPr txBox="1">
            <a:spLocks/>
          </p:cNvSpPr>
          <p:nvPr/>
        </p:nvSpPr>
        <p:spPr>
          <a:xfrm>
            <a:off x="3883806" y="4136109"/>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altLang="zh-CN" sz="1600" dirty="0"/>
              <a:t>search_all.py</a:t>
            </a:r>
            <a:endParaRPr lang="en-US" sz="1600" dirty="0"/>
          </a:p>
        </p:txBody>
      </p:sp>
    </p:spTree>
    <p:extLst>
      <p:ext uri="{BB962C8B-B14F-4D97-AF65-F5344CB8AC3E}">
        <p14:creationId xmlns:p14="http://schemas.microsoft.com/office/powerpoint/2010/main" val="2599588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78051" y="292112"/>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Web Interface</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33</a:t>
            </a:fld>
            <a:endParaRPr/>
          </a:p>
        </p:txBody>
      </p:sp>
      <p:sp>
        <p:nvSpPr>
          <p:cNvPr id="14" name="Google Shape;86;p17">
            <a:extLst>
              <a:ext uri="{FF2B5EF4-FFF2-40B4-BE49-F238E27FC236}">
                <a16:creationId xmlns:a16="http://schemas.microsoft.com/office/drawing/2014/main" id="{30610989-672F-4A19-9F80-A8E7F332A48E}"/>
              </a:ext>
            </a:extLst>
          </p:cNvPr>
          <p:cNvSpPr txBox="1">
            <a:spLocks/>
          </p:cNvSpPr>
          <p:nvPr/>
        </p:nvSpPr>
        <p:spPr>
          <a:xfrm>
            <a:off x="4019451" y="3478345"/>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views.py</a:t>
            </a:r>
          </a:p>
        </p:txBody>
      </p:sp>
      <p:pic>
        <p:nvPicPr>
          <p:cNvPr id="6" name="图片 5">
            <a:extLst>
              <a:ext uri="{FF2B5EF4-FFF2-40B4-BE49-F238E27FC236}">
                <a16:creationId xmlns:a16="http://schemas.microsoft.com/office/drawing/2014/main" id="{7573BA99-9B94-4AB0-A036-014EA788D2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4845" y="1553754"/>
            <a:ext cx="5274310" cy="1862455"/>
          </a:xfrm>
          <a:prstGeom prst="rect">
            <a:avLst/>
          </a:prstGeom>
          <a:noFill/>
          <a:ln>
            <a:noFill/>
          </a:ln>
        </p:spPr>
      </p:pic>
    </p:spTree>
    <p:extLst>
      <p:ext uri="{BB962C8B-B14F-4D97-AF65-F5344CB8AC3E}">
        <p14:creationId xmlns:p14="http://schemas.microsoft.com/office/powerpoint/2010/main" val="2263469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78051" y="292112"/>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Web Interface</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34</a:t>
            </a:fld>
            <a:endParaRPr/>
          </a:p>
        </p:txBody>
      </p:sp>
      <p:pic>
        <p:nvPicPr>
          <p:cNvPr id="3" name="图片 2">
            <a:extLst>
              <a:ext uri="{FF2B5EF4-FFF2-40B4-BE49-F238E27FC236}">
                <a16:creationId xmlns:a16="http://schemas.microsoft.com/office/drawing/2014/main" id="{423911EB-594A-4B1E-800D-3C22BC17BF99}"/>
              </a:ext>
            </a:extLst>
          </p:cNvPr>
          <p:cNvPicPr>
            <a:picLocks noChangeAspect="1"/>
          </p:cNvPicPr>
          <p:nvPr/>
        </p:nvPicPr>
        <p:blipFill>
          <a:blip r:embed="rId3"/>
          <a:stretch>
            <a:fillRect/>
          </a:stretch>
        </p:blipFill>
        <p:spPr>
          <a:xfrm>
            <a:off x="1641915" y="1060159"/>
            <a:ext cx="5860169" cy="3023181"/>
          </a:xfrm>
          <a:prstGeom prst="rect">
            <a:avLst/>
          </a:prstGeom>
        </p:spPr>
      </p:pic>
      <p:sp>
        <p:nvSpPr>
          <p:cNvPr id="14" name="Google Shape;86;p17">
            <a:extLst>
              <a:ext uri="{FF2B5EF4-FFF2-40B4-BE49-F238E27FC236}">
                <a16:creationId xmlns:a16="http://schemas.microsoft.com/office/drawing/2014/main" id="{30610989-672F-4A19-9F80-A8E7F332A48E}"/>
              </a:ext>
            </a:extLst>
          </p:cNvPr>
          <p:cNvSpPr txBox="1">
            <a:spLocks/>
          </p:cNvSpPr>
          <p:nvPr/>
        </p:nvSpPr>
        <p:spPr>
          <a:xfrm>
            <a:off x="3957224" y="4126394"/>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index.html</a:t>
            </a:r>
          </a:p>
        </p:txBody>
      </p:sp>
    </p:spTree>
    <p:extLst>
      <p:ext uri="{BB962C8B-B14F-4D97-AF65-F5344CB8AC3E}">
        <p14:creationId xmlns:p14="http://schemas.microsoft.com/office/powerpoint/2010/main" val="1207718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78051" y="292112"/>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Web Interface</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35</a:t>
            </a:fld>
            <a:endParaRPr/>
          </a:p>
        </p:txBody>
      </p:sp>
      <p:sp>
        <p:nvSpPr>
          <p:cNvPr id="14" name="Google Shape;86;p17">
            <a:extLst>
              <a:ext uri="{FF2B5EF4-FFF2-40B4-BE49-F238E27FC236}">
                <a16:creationId xmlns:a16="http://schemas.microsoft.com/office/drawing/2014/main" id="{30610989-672F-4A19-9F80-A8E7F332A48E}"/>
              </a:ext>
            </a:extLst>
          </p:cNvPr>
          <p:cNvSpPr txBox="1">
            <a:spLocks/>
          </p:cNvSpPr>
          <p:nvPr/>
        </p:nvSpPr>
        <p:spPr>
          <a:xfrm>
            <a:off x="3556757" y="3982040"/>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Let me show you……</a:t>
            </a:r>
          </a:p>
        </p:txBody>
      </p:sp>
      <p:pic>
        <p:nvPicPr>
          <p:cNvPr id="7" name="图片 6">
            <a:extLst>
              <a:ext uri="{FF2B5EF4-FFF2-40B4-BE49-F238E27FC236}">
                <a16:creationId xmlns:a16="http://schemas.microsoft.com/office/drawing/2014/main" id="{AB6A659F-92FD-4ADF-9819-E55C5CC1D400}"/>
              </a:ext>
            </a:extLst>
          </p:cNvPr>
          <p:cNvPicPr>
            <a:picLocks noChangeAspect="1"/>
          </p:cNvPicPr>
          <p:nvPr/>
        </p:nvPicPr>
        <p:blipFill>
          <a:blip r:embed="rId3"/>
          <a:stretch>
            <a:fillRect/>
          </a:stretch>
        </p:blipFill>
        <p:spPr>
          <a:xfrm>
            <a:off x="1751065" y="907725"/>
            <a:ext cx="5641870" cy="3017419"/>
          </a:xfrm>
          <a:prstGeom prst="rect">
            <a:avLst/>
          </a:prstGeom>
        </p:spPr>
      </p:pic>
    </p:spTree>
    <p:extLst>
      <p:ext uri="{BB962C8B-B14F-4D97-AF65-F5344CB8AC3E}">
        <p14:creationId xmlns:p14="http://schemas.microsoft.com/office/powerpoint/2010/main" val="44661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ctrTitle" idx="4294967295"/>
          </p:nvPr>
        </p:nvSpPr>
        <p:spPr>
          <a:xfrm>
            <a:off x="1277001" y="2148300"/>
            <a:ext cx="3582000" cy="84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Thanks!</a:t>
            </a:r>
            <a:endParaRPr sz="6000" dirty="0"/>
          </a:p>
        </p:txBody>
      </p:sp>
      <p:sp>
        <p:nvSpPr>
          <p:cNvPr id="302" name="Google Shape;302;p34"/>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a:p>
        </p:txBody>
      </p:sp>
      <p:sp>
        <p:nvSpPr>
          <p:cNvPr id="303" name="Google Shape;303;p34"/>
          <p:cNvSpPr/>
          <p:nvPr/>
        </p:nvSpPr>
        <p:spPr>
          <a:xfrm>
            <a:off x="5504401" y="1494825"/>
            <a:ext cx="2153902" cy="2153864"/>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783762" y="2856942"/>
            <a:ext cx="7282800" cy="58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a:t>
            </a:r>
            <a:r>
              <a:rPr lang="en-US" dirty="0"/>
              <a:t>Text Files Collection</a:t>
            </a:r>
            <a:br>
              <a:rPr lang="en-US" dirty="0"/>
            </a:b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458886" y="409949"/>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Resource</a:t>
            </a:r>
            <a:endParaRPr dirty="0"/>
          </a:p>
        </p:txBody>
      </p:sp>
      <p:sp>
        <p:nvSpPr>
          <p:cNvPr id="86" name="Google Shape;86;p17"/>
          <p:cNvSpPr txBox="1">
            <a:spLocks noGrp="1"/>
          </p:cNvSpPr>
          <p:nvPr>
            <p:ph type="body" idx="1"/>
          </p:nvPr>
        </p:nvSpPr>
        <p:spPr>
          <a:xfrm>
            <a:off x="1724720" y="3749400"/>
            <a:ext cx="7282800" cy="27882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en-US" dirty="0"/>
              <a:t>Our data are collected from Kaggle: </a:t>
            </a:r>
            <a:r>
              <a:rPr lang="en-US" sz="1400" u="sng" dirty="0"/>
              <a:t>https://www.kaggle.com/amoghjrules/babi-childrens-books-facebool-ai</a:t>
            </a:r>
            <a:endParaRPr u="sng"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5" name="图片 4">
            <a:extLst>
              <a:ext uri="{FF2B5EF4-FFF2-40B4-BE49-F238E27FC236}">
                <a16:creationId xmlns:a16="http://schemas.microsoft.com/office/drawing/2014/main" id="{8FDF06B5-9075-47A7-82BE-571A1182F0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720" y="910731"/>
            <a:ext cx="5694560" cy="2875390"/>
          </a:xfrm>
          <a:prstGeom prst="rect">
            <a:avLst/>
          </a:prstGeom>
          <a:noFill/>
          <a:ln>
            <a:noFill/>
          </a:ln>
        </p:spPr>
      </p:pic>
    </p:spTree>
    <p:extLst>
      <p:ext uri="{BB962C8B-B14F-4D97-AF65-F5344CB8AC3E}">
        <p14:creationId xmlns:p14="http://schemas.microsoft.com/office/powerpoint/2010/main" val="1378902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294175" y="293835"/>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dirty="0"/>
              <a:t>Data preprocessing</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pic>
        <p:nvPicPr>
          <p:cNvPr id="6" name="图片 5">
            <a:extLst>
              <a:ext uri="{FF2B5EF4-FFF2-40B4-BE49-F238E27FC236}">
                <a16:creationId xmlns:a16="http://schemas.microsoft.com/office/drawing/2014/main" id="{51BB14CC-42A4-45DE-B91A-5FAB9383B26E}"/>
              </a:ext>
            </a:extLst>
          </p:cNvPr>
          <p:cNvPicPr>
            <a:picLocks noChangeAspect="1"/>
          </p:cNvPicPr>
          <p:nvPr/>
        </p:nvPicPr>
        <p:blipFill>
          <a:blip r:embed="rId3"/>
          <a:stretch>
            <a:fillRect/>
          </a:stretch>
        </p:blipFill>
        <p:spPr>
          <a:xfrm>
            <a:off x="446892" y="723349"/>
            <a:ext cx="4789714" cy="4282834"/>
          </a:xfrm>
          <a:prstGeom prst="rect">
            <a:avLst/>
          </a:prstGeom>
        </p:spPr>
      </p:pic>
      <p:pic>
        <p:nvPicPr>
          <p:cNvPr id="7" name="图片 6">
            <a:extLst>
              <a:ext uri="{FF2B5EF4-FFF2-40B4-BE49-F238E27FC236}">
                <a16:creationId xmlns:a16="http://schemas.microsoft.com/office/drawing/2014/main" id="{53A4FC69-9318-4DE6-B5C5-D4D1CEFB0C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55063" y="1755561"/>
            <a:ext cx="2964789" cy="1925007"/>
          </a:xfrm>
          <a:prstGeom prst="rect">
            <a:avLst/>
          </a:prstGeom>
          <a:noFill/>
          <a:ln>
            <a:noFill/>
          </a:ln>
        </p:spPr>
      </p:pic>
      <p:sp>
        <p:nvSpPr>
          <p:cNvPr id="4" name="箭头: 下 3">
            <a:extLst>
              <a:ext uri="{FF2B5EF4-FFF2-40B4-BE49-F238E27FC236}">
                <a16:creationId xmlns:a16="http://schemas.microsoft.com/office/drawing/2014/main" id="{104F9236-A99D-4EEB-BD71-E4B7F56FA86A}"/>
              </a:ext>
            </a:extLst>
          </p:cNvPr>
          <p:cNvSpPr/>
          <p:nvPr/>
        </p:nvSpPr>
        <p:spPr>
          <a:xfrm rot="16200000">
            <a:off x="5357730" y="2465444"/>
            <a:ext cx="515835" cy="50523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Google Shape;86;p17">
            <a:extLst>
              <a:ext uri="{FF2B5EF4-FFF2-40B4-BE49-F238E27FC236}">
                <a16:creationId xmlns:a16="http://schemas.microsoft.com/office/drawing/2014/main" id="{634FF63A-4E30-4568-BBB0-3B439E2E7C71}"/>
              </a:ext>
            </a:extLst>
          </p:cNvPr>
          <p:cNvSpPr txBox="1">
            <a:spLocks noGrp="1"/>
          </p:cNvSpPr>
          <p:nvPr>
            <p:ph type="body" idx="1"/>
          </p:nvPr>
        </p:nvSpPr>
        <p:spPr>
          <a:xfrm>
            <a:off x="1724720" y="3749400"/>
            <a:ext cx="7282800" cy="27882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en-US" dirty="0"/>
              <a:t>tur</a:t>
            </a:r>
            <a:endParaRPr u="sng" dirty="0"/>
          </a:p>
        </p:txBody>
      </p:sp>
      <p:sp>
        <p:nvSpPr>
          <p:cNvPr id="12" name="Google Shape;86;p17">
            <a:extLst>
              <a:ext uri="{FF2B5EF4-FFF2-40B4-BE49-F238E27FC236}">
                <a16:creationId xmlns:a16="http://schemas.microsoft.com/office/drawing/2014/main" id="{238ADDA3-0428-4B8C-94DD-806D76A12AF2}"/>
              </a:ext>
            </a:extLst>
          </p:cNvPr>
          <p:cNvSpPr txBox="1">
            <a:spLocks/>
          </p:cNvSpPr>
          <p:nvPr/>
        </p:nvSpPr>
        <p:spPr>
          <a:xfrm>
            <a:off x="5955063" y="671708"/>
            <a:ext cx="264033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Split into small files:</a:t>
            </a:r>
          </a:p>
          <a:p>
            <a:pPr marL="76200" indent="0">
              <a:buFont typeface="Ubuntu Light"/>
              <a:buNone/>
            </a:pPr>
            <a:r>
              <a:rPr lang="en-US" sz="1600" dirty="0"/>
              <a:t>(so that users can find and read a specific small book)</a:t>
            </a:r>
          </a:p>
        </p:txBody>
      </p:sp>
    </p:spTree>
    <p:extLst>
      <p:ext uri="{BB962C8B-B14F-4D97-AF65-F5344CB8AC3E}">
        <p14:creationId xmlns:p14="http://schemas.microsoft.com/office/powerpoint/2010/main" val="250064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294175" y="293835"/>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dirty="0"/>
              <a:t>Discuss:</a:t>
            </a:r>
            <a:endParaRPr sz="24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sp>
        <p:nvSpPr>
          <p:cNvPr id="12" name="Google Shape;86;p17">
            <a:extLst>
              <a:ext uri="{FF2B5EF4-FFF2-40B4-BE49-F238E27FC236}">
                <a16:creationId xmlns:a16="http://schemas.microsoft.com/office/drawing/2014/main" id="{238ADDA3-0428-4B8C-94DD-806D76A12AF2}"/>
              </a:ext>
            </a:extLst>
          </p:cNvPr>
          <p:cNvSpPr txBox="1">
            <a:spLocks/>
          </p:cNvSpPr>
          <p:nvPr/>
        </p:nvSpPr>
        <p:spPr>
          <a:xfrm>
            <a:off x="5470650" y="3756513"/>
            <a:ext cx="2823491"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Download a big one  and split</a:t>
            </a:r>
          </a:p>
        </p:txBody>
      </p:sp>
      <p:sp>
        <p:nvSpPr>
          <p:cNvPr id="13" name="文本框 12">
            <a:extLst>
              <a:ext uri="{FF2B5EF4-FFF2-40B4-BE49-F238E27FC236}">
                <a16:creationId xmlns:a16="http://schemas.microsoft.com/office/drawing/2014/main" id="{AB48D795-D550-413F-B351-8850A2DAAF59}"/>
              </a:ext>
            </a:extLst>
          </p:cNvPr>
          <p:cNvSpPr txBox="1"/>
          <p:nvPr/>
        </p:nvSpPr>
        <p:spPr>
          <a:xfrm>
            <a:off x="190222" y="659377"/>
            <a:ext cx="4572000" cy="369332"/>
          </a:xfrm>
          <a:prstGeom prst="rect">
            <a:avLst/>
          </a:prstGeom>
          <a:noFill/>
        </p:spPr>
        <p:txBody>
          <a:bodyPr wrap="square">
            <a:spAutoFit/>
          </a:bodyPr>
          <a:lstStyle/>
          <a:p>
            <a:r>
              <a:rPr kumimoji="0" lang="en" altLang="zh-CN" sz="1800" b="1" i="0" u="none" strike="noStrike" kern="0" cap="none" spc="0" normalizeH="0" baseline="0" noProof="0" dirty="0">
                <a:ln>
                  <a:noFill/>
                </a:ln>
                <a:solidFill>
                  <a:srgbClr val="FFFFFF"/>
                </a:solidFill>
                <a:effectLst/>
                <a:uLnTx/>
                <a:uFillTx/>
                <a:latin typeface="Ubuntu"/>
                <a:sym typeface="Ubuntu"/>
              </a:rPr>
              <a:t>methods to speed up data collection:</a:t>
            </a:r>
            <a:endParaRPr lang="zh-CN" altLang="en-US" sz="1100" dirty="0"/>
          </a:p>
        </p:txBody>
      </p:sp>
      <p:grpSp>
        <p:nvGrpSpPr>
          <p:cNvPr id="15" name="Google Shape;289;p33">
            <a:extLst>
              <a:ext uri="{FF2B5EF4-FFF2-40B4-BE49-F238E27FC236}">
                <a16:creationId xmlns:a16="http://schemas.microsoft.com/office/drawing/2014/main" id="{764BC497-9D41-4BC4-86A3-9A57D52C175F}"/>
              </a:ext>
            </a:extLst>
          </p:cNvPr>
          <p:cNvGrpSpPr/>
          <p:nvPr/>
        </p:nvGrpSpPr>
        <p:grpSpPr>
          <a:xfrm>
            <a:off x="1330660" y="1521985"/>
            <a:ext cx="3241340" cy="1899062"/>
            <a:chOff x="1177450" y="241631"/>
            <a:chExt cx="6173152" cy="3616776"/>
          </a:xfrm>
        </p:grpSpPr>
        <p:sp>
          <p:nvSpPr>
            <p:cNvPr id="16" name="Google Shape;290;p33">
              <a:extLst>
                <a:ext uri="{FF2B5EF4-FFF2-40B4-BE49-F238E27FC236}">
                  <a16:creationId xmlns:a16="http://schemas.microsoft.com/office/drawing/2014/main" id="{3E3DE715-9362-47EA-869F-37A3C6263C77}"/>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91;p33">
              <a:extLst>
                <a:ext uri="{FF2B5EF4-FFF2-40B4-BE49-F238E27FC236}">
                  <a16:creationId xmlns:a16="http://schemas.microsoft.com/office/drawing/2014/main" id="{75A321B9-FD14-4580-8A76-394CB71A5AC1}"/>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92;p33">
              <a:extLst>
                <a:ext uri="{FF2B5EF4-FFF2-40B4-BE49-F238E27FC236}">
                  <a16:creationId xmlns:a16="http://schemas.microsoft.com/office/drawing/2014/main" id="{5D14801A-502B-4F8C-82D5-5D5B25B2B22F}"/>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93;p33">
              <a:extLst>
                <a:ext uri="{FF2B5EF4-FFF2-40B4-BE49-F238E27FC236}">
                  <a16:creationId xmlns:a16="http://schemas.microsoft.com/office/drawing/2014/main" id="{3849BB96-29F7-44A7-8270-6F7FDBCD0DDC}"/>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0" name="Google Shape;295;p33">
            <a:extLst>
              <a:ext uri="{FF2B5EF4-FFF2-40B4-BE49-F238E27FC236}">
                <a16:creationId xmlns:a16="http://schemas.microsoft.com/office/drawing/2014/main" id="{FC736E1D-3F70-460A-9BCB-8214966775AF}"/>
              </a:ext>
            </a:extLst>
          </p:cNvPr>
          <p:cNvPicPr preferRelativeResize="0"/>
          <p:nvPr/>
        </p:nvPicPr>
        <p:blipFill rotWithShape="1">
          <a:blip r:embed="rId3">
            <a:alphaModFix/>
          </a:blip>
          <a:srcRect b="6620"/>
          <a:stretch/>
        </p:blipFill>
        <p:spPr>
          <a:xfrm>
            <a:off x="1683367" y="1615695"/>
            <a:ext cx="2529923" cy="1607049"/>
          </a:xfrm>
          <a:prstGeom prst="rect">
            <a:avLst/>
          </a:prstGeom>
          <a:noFill/>
          <a:ln>
            <a:noFill/>
          </a:ln>
        </p:spPr>
      </p:pic>
      <p:pic>
        <p:nvPicPr>
          <p:cNvPr id="21" name="图片 20">
            <a:extLst>
              <a:ext uri="{FF2B5EF4-FFF2-40B4-BE49-F238E27FC236}">
                <a16:creationId xmlns:a16="http://schemas.microsoft.com/office/drawing/2014/main" id="{F629850C-3D69-4393-9D3E-D59FCEDC3AE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28579" y="1588876"/>
            <a:ext cx="2772901" cy="1800416"/>
          </a:xfrm>
          <a:prstGeom prst="rect">
            <a:avLst/>
          </a:prstGeom>
          <a:noFill/>
          <a:ln>
            <a:noFill/>
          </a:ln>
        </p:spPr>
      </p:pic>
      <p:sp>
        <p:nvSpPr>
          <p:cNvPr id="22" name="Google Shape;86;p17">
            <a:extLst>
              <a:ext uri="{FF2B5EF4-FFF2-40B4-BE49-F238E27FC236}">
                <a16:creationId xmlns:a16="http://schemas.microsoft.com/office/drawing/2014/main" id="{108B05C8-4D36-4102-89EA-5980F86D5032}"/>
              </a:ext>
            </a:extLst>
          </p:cNvPr>
          <p:cNvSpPr txBox="1">
            <a:spLocks/>
          </p:cNvSpPr>
          <p:nvPr/>
        </p:nvSpPr>
        <p:spPr>
          <a:xfrm>
            <a:off x="2242753" y="3739141"/>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Use web crawler</a:t>
            </a:r>
          </a:p>
        </p:txBody>
      </p:sp>
      <p:pic>
        <p:nvPicPr>
          <p:cNvPr id="23" name="图片 22">
            <a:extLst>
              <a:ext uri="{FF2B5EF4-FFF2-40B4-BE49-F238E27FC236}">
                <a16:creationId xmlns:a16="http://schemas.microsoft.com/office/drawing/2014/main" id="{0FF218B0-E979-4B20-AB2A-D8A5A99CC93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9355" y="1454870"/>
            <a:ext cx="6525734" cy="2125224"/>
          </a:xfrm>
          <a:prstGeom prst="rect">
            <a:avLst/>
          </a:prstGeom>
          <a:noFill/>
          <a:ln>
            <a:noFill/>
          </a:ln>
        </p:spPr>
      </p:pic>
      <p:sp>
        <p:nvSpPr>
          <p:cNvPr id="24" name="Google Shape;86;p17">
            <a:extLst>
              <a:ext uri="{FF2B5EF4-FFF2-40B4-BE49-F238E27FC236}">
                <a16:creationId xmlns:a16="http://schemas.microsoft.com/office/drawing/2014/main" id="{E4B915CB-E7A3-4269-A3FA-097BDB14A910}"/>
              </a:ext>
            </a:extLst>
          </p:cNvPr>
          <p:cNvSpPr txBox="1">
            <a:spLocks/>
          </p:cNvSpPr>
          <p:nvPr/>
        </p:nvSpPr>
        <p:spPr>
          <a:xfrm>
            <a:off x="3294280" y="3747827"/>
            <a:ext cx="2823491"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None/>
            </a:pPr>
            <a:r>
              <a:rPr lang="en-US" sz="1600" dirty="0"/>
              <a:t>Use P</a:t>
            </a:r>
            <a:r>
              <a:rPr lang="en-US" altLang="zh-CN" sz="1600" dirty="0"/>
              <a:t>ython </a:t>
            </a:r>
            <a:r>
              <a:rPr lang="zh-CN" altLang="en-US" sz="1600" dirty="0"/>
              <a:t>“</a:t>
            </a:r>
            <a:r>
              <a:rPr lang="en-US" altLang="zh-CN" sz="1600" dirty="0" err="1"/>
              <a:t>kaggle</a:t>
            </a:r>
            <a:r>
              <a:rPr lang="zh-CN" altLang="en-US" sz="1600" dirty="0"/>
              <a:t>”</a:t>
            </a:r>
            <a:r>
              <a:rPr lang="en-US" altLang="zh-CN" sz="1600" dirty="0"/>
              <a:t> Package</a:t>
            </a:r>
            <a:endParaRPr lang="en-US" sz="1600" dirty="0"/>
          </a:p>
        </p:txBody>
      </p:sp>
    </p:spTree>
    <p:extLst>
      <p:ext uri="{BB962C8B-B14F-4D97-AF65-F5344CB8AC3E}">
        <p14:creationId xmlns:p14="http://schemas.microsoft.com/office/powerpoint/2010/main" val="125887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ntr" presetSubtype="0" fill="hold" grpId="1"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170802" y="257538"/>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000" dirty="0"/>
              <a:t>Prepare test (small) files</a:t>
            </a:r>
            <a:endParaRPr sz="20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25" name="图片 24">
            <a:extLst>
              <a:ext uri="{FF2B5EF4-FFF2-40B4-BE49-F238E27FC236}">
                <a16:creationId xmlns:a16="http://schemas.microsoft.com/office/drawing/2014/main" id="{9F9068F0-5372-468A-8EC6-C95158D9CE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5184" y="1145222"/>
            <a:ext cx="5017135" cy="922655"/>
          </a:xfrm>
          <a:prstGeom prst="rect">
            <a:avLst/>
          </a:prstGeom>
          <a:noFill/>
          <a:ln>
            <a:noFill/>
          </a:ln>
        </p:spPr>
      </p:pic>
      <p:pic>
        <p:nvPicPr>
          <p:cNvPr id="26" name="图片 25">
            <a:extLst>
              <a:ext uri="{FF2B5EF4-FFF2-40B4-BE49-F238E27FC236}">
                <a16:creationId xmlns:a16="http://schemas.microsoft.com/office/drawing/2014/main" id="{5ECC5B39-B704-4B56-919D-2242141C030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66936" y="3075624"/>
            <a:ext cx="4913630" cy="1002030"/>
          </a:xfrm>
          <a:prstGeom prst="rect">
            <a:avLst/>
          </a:prstGeom>
          <a:noFill/>
          <a:ln>
            <a:noFill/>
          </a:ln>
        </p:spPr>
      </p:pic>
      <p:sp>
        <p:nvSpPr>
          <p:cNvPr id="27" name="箭头: 下 26">
            <a:extLst>
              <a:ext uri="{FF2B5EF4-FFF2-40B4-BE49-F238E27FC236}">
                <a16:creationId xmlns:a16="http://schemas.microsoft.com/office/drawing/2014/main" id="{5DC0B45F-8D7E-47F4-8A41-D1C54C921C8D}"/>
              </a:ext>
            </a:extLst>
          </p:cNvPr>
          <p:cNvSpPr/>
          <p:nvPr/>
        </p:nvSpPr>
        <p:spPr>
          <a:xfrm>
            <a:off x="4328596" y="2256971"/>
            <a:ext cx="515835" cy="660961"/>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Google Shape;86;p17">
            <a:extLst>
              <a:ext uri="{FF2B5EF4-FFF2-40B4-BE49-F238E27FC236}">
                <a16:creationId xmlns:a16="http://schemas.microsoft.com/office/drawing/2014/main" id="{59E7E715-27C5-4E24-A877-893C01B1185E}"/>
              </a:ext>
            </a:extLst>
          </p:cNvPr>
          <p:cNvSpPr txBox="1">
            <a:spLocks/>
          </p:cNvSpPr>
          <p:nvPr/>
        </p:nvSpPr>
        <p:spPr>
          <a:xfrm>
            <a:off x="4277796" y="667039"/>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1GB</a:t>
            </a:r>
          </a:p>
        </p:txBody>
      </p:sp>
      <p:sp>
        <p:nvSpPr>
          <p:cNvPr id="29" name="Google Shape;86;p17">
            <a:extLst>
              <a:ext uri="{FF2B5EF4-FFF2-40B4-BE49-F238E27FC236}">
                <a16:creationId xmlns:a16="http://schemas.microsoft.com/office/drawing/2014/main" id="{968A52A5-D2E6-4028-9CA2-E5177B0136F3}"/>
              </a:ext>
            </a:extLst>
          </p:cNvPr>
          <p:cNvSpPr txBox="1">
            <a:spLocks/>
          </p:cNvSpPr>
          <p:nvPr/>
        </p:nvSpPr>
        <p:spPr>
          <a:xfrm>
            <a:off x="4223189" y="4091664"/>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100MB</a:t>
            </a:r>
          </a:p>
        </p:txBody>
      </p:sp>
    </p:spTree>
    <p:extLst>
      <p:ext uri="{BB962C8B-B14F-4D97-AF65-F5344CB8AC3E}">
        <p14:creationId xmlns:p14="http://schemas.microsoft.com/office/powerpoint/2010/main" val="2394539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581789" y="362340"/>
            <a:ext cx="7282800" cy="36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Put on HDFS</a:t>
            </a:r>
            <a:endParaRPr sz="2800" dirty="0"/>
          </a:p>
        </p:txBody>
      </p:sp>
      <p:sp>
        <p:nvSpPr>
          <p:cNvPr id="87" name="Google Shape;87;p17"/>
          <p:cNvSpPr txBox="1">
            <a:spLocks noGrp="1"/>
          </p:cNvSpPr>
          <p:nvPr>
            <p:ph type="sldNum" idx="12"/>
          </p:nvPr>
        </p:nvSpPr>
        <p:spPr>
          <a:xfrm>
            <a:off x="8213401" y="4248586"/>
            <a:ext cx="465300" cy="47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27" name="箭头: 下 26">
            <a:extLst>
              <a:ext uri="{FF2B5EF4-FFF2-40B4-BE49-F238E27FC236}">
                <a16:creationId xmlns:a16="http://schemas.microsoft.com/office/drawing/2014/main" id="{5DC0B45F-8D7E-47F4-8A41-D1C54C921C8D}"/>
              </a:ext>
            </a:extLst>
          </p:cNvPr>
          <p:cNvSpPr/>
          <p:nvPr/>
        </p:nvSpPr>
        <p:spPr>
          <a:xfrm>
            <a:off x="4223189" y="1611465"/>
            <a:ext cx="515835" cy="564746"/>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Google Shape;86;p17">
            <a:extLst>
              <a:ext uri="{FF2B5EF4-FFF2-40B4-BE49-F238E27FC236}">
                <a16:creationId xmlns:a16="http://schemas.microsoft.com/office/drawing/2014/main" id="{59E7E715-27C5-4E24-A877-893C01B1185E}"/>
              </a:ext>
            </a:extLst>
          </p:cNvPr>
          <p:cNvSpPr txBox="1">
            <a:spLocks/>
          </p:cNvSpPr>
          <p:nvPr/>
        </p:nvSpPr>
        <p:spPr>
          <a:xfrm>
            <a:off x="3715190" y="537337"/>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Put on </a:t>
            </a:r>
            <a:r>
              <a:rPr lang="en-US" sz="1600" dirty="0" err="1"/>
              <a:t>Namenode</a:t>
            </a:r>
            <a:endParaRPr lang="en-US" sz="1600" dirty="0"/>
          </a:p>
        </p:txBody>
      </p:sp>
      <p:pic>
        <p:nvPicPr>
          <p:cNvPr id="9" name="图片 8">
            <a:extLst>
              <a:ext uri="{FF2B5EF4-FFF2-40B4-BE49-F238E27FC236}">
                <a16:creationId xmlns:a16="http://schemas.microsoft.com/office/drawing/2014/main" id="{DDA505E5-7325-43D0-B652-E7C206C670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5849" y="1003944"/>
            <a:ext cx="5274310" cy="494665"/>
          </a:xfrm>
          <a:prstGeom prst="rect">
            <a:avLst/>
          </a:prstGeom>
          <a:noFill/>
          <a:ln>
            <a:noFill/>
          </a:ln>
        </p:spPr>
      </p:pic>
      <p:pic>
        <p:nvPicPr>
          <p:cNvPr id="10" name="图片 9">
            <a:extLst>
              <a:ext uri="{FF2B5EF4-FFF2-40B4-BE49-F238E27FC236}">
                <a16:creationId xmlns:a16="http://schemas.microsoft.com/office/drawing/2014/main" id="{CF8AD165-4478-47AE-BF04-C90024941A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2306" y="2233096"/>
            <a:ext cx="5274310" cy="2365375"/>
          </a:xfrm>
          <a:prstGeom prst="rect">
            <a:avLst/>
          </a:prstGeom>
          <a:noFill/>
          <a:ln>
            <a:noFill/>
          </a:ln>
        </p:spPr>
      </p:pic>
      <p:sp>
        <p:nvSpPr>
          <p:cNvPr id="12" name="Google Shape;86;p17">
            <a:extLst>
              <a:ext uri="{FF2B5EF4-FFF2-40B4-BE49-F238E27FC236}">
                <a16:creationId xmlns:a16="http://schemas.microsoft.com/office/drawing/2014/main" id="{6D9CDC7D-1B80-4C29-AC5E-E084B255B295}"/>
              </a:ext>
            </a:extLst>
          </p:cNvPr>
          <p:cNvSpPr txBox="1">
            <a:spLocks/>
          </p:cNvSpPr>
          <p:nvPr/>
        </p:nvSpPr>
        <p:spPr>
          <a:xfrm>
            <a:off x="3924512" y="519204"/>
            <a:ext cx="2328747" cy="1007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1pPr>
            <a:lvl2pPr marL="914400" marR="0" lvl="1"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2pPr>
            <a:lvl3pPr marL="1371600" marR="0" lvl="2"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3pPr>
            <a:lvl4pPr marL="1828800" marR="0" lvl="3"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4pPr>
            <a:lvl5pPr marL="2286000" marR="0" lvl="4"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5pPr>
            <a:lvl6pPr marL="2743200" marR="0" lvl="5"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6pPr>
            <a:lvl7pPr marL="3200400" marR="0" lvl="6"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7pPr>
            <a:lvl8pPr marL="3657600" marR="0" lvl="7"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8pPr>
            <a:lvl9pPr marL="4114800" marR="0" lvl="8" indent="-381000" algn="l" rtl="0">
              <a:lnSpc>
                <a:spcPct val="115000"/>
              </a:lnSpc>
              <a:spcBef>
                <a:spcPts val="0"/>
              </a:spcBef>
              <a:spcAft>
                <a:spcPts val="0"/>
              </a:spcAft>
              <a:buClr>
                <a:schemeClr val="lt1"/>
              </a:buClr>
              <a:buSzPts val="2400"/>
              <a:buFont typeface="Ubuntu Light"/>
              <a:buChar char="▫"/>
              <a:defRPr sz="2400" b="0" i="0" u="none" strike="noStrike" cap="none">
                <a:solidFill>
                  <a:schemeClr val="lt1"/>
                </a:solidFill>
                <a:latin typeface="Ubuntu Light"/>
                <a:ea typeface="Ubuntu Light"/>
                <a:cs typeface="Ubuntu Light"/>
                <a:sym typeface="Ubuntu Light"/>
              </a:defRPr>
            </a:lvl9pPr>
          </a:lstStyle>
          <a:p>
            <a:pPr marL="76200" indent="0">
              <a:buFont typeface="Ubuntu Light"/>
              <a:buNone/>
            </a:pPr>
            <a:r>
              <a:rPr lang="en-US" sz="1600" dirty="0"/>
              <a:t>Copy to HDFS</a:t>
            </a:r>
          </a:p>
        </p:txBody>
      </p:sp>
      <p:pic>
        <p:nvPicPr>
          <p:cNvPr id="13" name="图片 12">
            <a:extLst>
              <a:ext uri="{FF2B5EF4-FFF2-40B4-BE49-F238E27FC236}">
                <a16:creationId xmlns:a16="http://schemas.microsoft.com/office/drawing/2014/main" id="{0D11DD0B-4275-481B-89FE-88DCD9F229AE}"/>
              </a:ext>
            </a:extLst>
          </p:cNvPr>
          <p:cNvPicPr>
            <a:picLocks noChangeAspect="1"/>
          </p:cNvPicPr>
          <p:nvPr/>
        </p:nvPicPr>
        <p:blipFill rotWithShape="1">
          <a:blip r:embed="rId5">
            <a:extLst>
              <a:ext uri="{28A0092B-C50C-407E-A947-70E740481C1C}">
                <a14:useLocalDpi xmlns:a14="http://schemas.microsoft.com/office/drawing/2010/main" val="0"/>
              </a:ext>
            </a:extLst>
          </a:blip>
          <a:srcRect t="-830" b="31546"/>
          <a:stretch/>
        </p:blipFill>
        <p:spPr bwMode="auto">
          <a:xfrm>
            <a:off x="2025849" y="854528"/>
            <a:ext cx="5274310" cy="644081"/>
          </a:xfrm>
          <a:prstGeom prst="rect">
            <a:avLst/>
          </a:prstGeom>
          <a:noFill/>
          <a:ln>
            <a:noFill/>
          </a:ln>
        </p:spPr>
      </p:pic>
      <p:pic>
        <p:nvPicPr>
          <p:cNvPr id="14" name="图片 13">
            <a:extLst>
              <a:ext uri="{FF2B5EF4-FFF2-40B4-BE49-F238E27FC236}">
                <a16:creationId xmlns:a16="http://schemas.microsoft.com/office/drawing/2014/main" id="{88B5FF41-EA5F-4F2B-8D2B-9954DEEFA6C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28785" y="1575564"/>
            <a:ext cx="4781351" cy="3410728"/>
          </a:xfrm>
          <a:prstGeom prst="rect">
            <a:avLst/>
          </a:prstGeom>
          <a:noFill/>
          <a:ln>
            <a:noFill/>
          </a:ln>
        </p:spPr>
      </p:pic>
    </p:spTree>
    <p:extLst>
      <p:ext uri="{BB962C8B-B14F-4D97-AF65-F5344CB8AC3E}">
        <p14:creationId xmlns:p14="http://schemas.microsoft.com/office/powerpoint/2010/main" val="330006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92,&quot;width&quot;:8112}"/>
</p:tagLst>
</file>

<file path=ppt/theme/theme1.xml><?xml version="1.0" encoding="utf-8"?>
<a:theme xmlns:a="http://schemas.openxmlformats.org/drawingml/2006/main" name="Isidore template">
  <a:themeElements>
    <a:clrScheme name="Custom 347">
      <a:dk1>
        <a:srgbClr val="0D0335"/>
      </a:dk1>
      <a:lt1>
        <a:srgbClr val="FFFFFF"/>
      </a:lt1>
      <a:dk2>
        <a:srgbClr val="573F68"/>
      </a:dk2>
      <a:lt2>
        <a:srgbClr val="E9DDEC"/>
      </a:lt2>
      <a:accent1>
        <a:srgbClr val="E9204E"/>
      </a:accent1>
      <a:accent2>
        <a:srgbClr val="ED4636"/>
      </a:accent2>
      <a:accent3>
        <a:srgbClr val="FCB42E"/>
      </a:accent3>
      <a:accent4>
        <a:srgbClr val="94C486"/>
      </a:accent4>
      <a:accent5>
        <a:srgbClr val="39B8E3"/>
      </a:accent5>
      <a:accent6>
        <a:srgbClr val="412D8C"/>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740</Words>
  <Application>Microsoft Office PowerPoint</Application>
  <PresentationFormat>全屏显示(16:9)</PresentationFormat>
  <Paragraphs>174</Paragraphs>
  <Slides>36</Slides>
  <Notes>33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Arial</vt:lpstr>
      <vt:lpstr>Work Sans Regular</vt:lpstr>
      <vt:lpstr>Ubuntu Light</vt:lpstr>
      <vt:lpstr>Ubuntu</vt:lpstr>
      <vt:lpstr>Calibri</vt:lpstr>
      <vt:lpstr>Isidore template</vt:lpstr>
      <vt:lpstr>Text Search based on Spark  </vt:lpstr>
      <vt:lpstr>Project Background and Goals</vt:lpstr>
      <vt:lpstr>Contents</vt:lpstr>
      <vt:lpstr>1. Text Files Collection </vt:lpstr>
      <vt:lpstr>Resource</vt:lpstr>
      <vt:lpstr>Data preprocessing</vt:lpstr>
      <vt:lpstr>Discuss:</vt:lpstr>
      <vt:lpstr>Prepare test (small) files</vt:lpstr>
      <vt:lpstr>Put on HDFS</vt:lpstr>
      <vt:lpstr>Discuss:</vt:lpstr>
      <vt:lpstr>2. Indexing and Ranking </vt:lpstr>
      <vt:lpstr>Indexing</vt:lpstr>
      <vt:lpstr>Indexing</vt:lpstr>
      <vt:lpstr>Indexing</vt:lpstr>
      <vt:lpstr>Indexing</vt:lpstr>
      <vt:lpstr>Indexing</vt:lpstr>
      <vt:lpstr>Indexing</vt:lpstr>
      <vt:lpstr>Indexing</vt:lpstr>
      <vt:lpstr>Inverted Index  based on ElasticSearch</vt:lpstr>
      <vt:lpstr>PowerPoint 演示文稿</vt:lpstr>
      <vt:lpstr>Inverted Index  based on ElasticSearch</vt:lpstr>
      <vt:lpstr>PowerPoint 演示文稿</vt:lpstr>
      <vt:lpstr>PowerPoint 演示文稿</vt:lpstr>
      <vt:lpstr>PowerPoint 演示文稿</vt:lpstr>
      <vt:lpstr>Ranking</vt:lpstr>
      <vt:lpstr>Ranking</vt:lpstr>
      <vt:lpstr>Ranking</vt:lpstr>
      <vt:lpstr>Ranking</vt:lpstr>
      <vt:lpstr>Ranking</vt:lpstr>
      <vt:lpstr>Ranking</vt:lpstr>
      <vt:lpstr>3. Web Server and Interface  </vt:lpstr>
      <vt:lpstr>Web Interface</vt:lpstr>
      <vt:lpstr>Web Interface</vt:lpstr>
      <vt:lpstr>Web Interface</vt:lpstr>
      <vt:lpstr>Web Interface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Search based on Spark  </dc:title>
  <cp:lastModifiedBy>徐 贺</cp:lastModifiedBy>
  <cp:revision>24</cp:revision>
  <dcterms:modified xsi:type="dcterms:W3CDTF">2021-12-08T17:07:04Z</dcterms:modified>
</cp:coreProperties>
</file>